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339" r:id="rId3"/>
    <p:sldId id="422" r:id="rId4"/>
    <p:sldId id="342" r:id="rId5"/>
    <p:sldId id="423" r:id="rId6"/>
    <p:sldId id="425" r:id="rId7"/>
    <p:sldId id="345" r:id="rId8"/>
    <p:sldId id="420" r:id="rId9"/>
    <p:sldId id="346" r:id="rId10"/>
    <p:sldId id="424" r:id="rId11"/>
    <p:sldId id="340" r:id="rId12"/>
    <p:sldId id="347" r:id="rId13"/>
    <p:sldId id="421" r:id="rId14"/>
    <p:sldId id="274" r:id="rId15"/>
  </p:sldIdLst>
  <p:sldSz cx="12192000" cy="6858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vin Lee" initials="ML" lastIdx="1" clrIdx="0">
    <p:extLst>
      <p:ext uri="{19B8F6BF-5375-455C-9EA6-DF929625EA0E}">
        <p15:presenceInfo xmlns:p15="http://schemas.microsoft.com/office/powerpoint/2012/main" userId="S-1-5-21-4071620958-2618550940-3157492595-1047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4D009A"/>
    <a:srgbClr val="0000FF"/>
    <a:srgbClr val="E8E5FF"/>
    <a:srgbClr val="8C7DFF"/>
    <a:srgbClr val="B09042"/>
    <a:srgbClr val="CCC5FF"/>
    <a:srgbClr val="5C2C8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autoAdjust="0"/>
    <p:restoredTop sz="96374" autoAdjust="0"/>
  </p:normalViewPr>
  <p:slideViewPr>
    <p:cSldViewPr snapToGrid="0" snapToObjects="1">
      <p:cViewPr>
        <p:scale>
          <a:sx n="100" d="100"/>
          <a:sy n="100" d="100"/>
        </p:scale>
        <p:origin x="288" y="23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406400" y="698500"/>
            <a:ext cx="6197600" cy="3486150"/>
          </a:xfrm>
          <a:prstGeom prst="rect">
            <a:avLst/>
          </a:prstGeom>
        </p:spPr>
        <p:txBody>
          <a:bodyPr lIns="93172" tIns="46586" rIns="93172" bIns="46586"/>
          <a:lstStyle/>
          <a:p>
            <a:endParaRPr dirty="0"/>
          </a:p>
        </p:txBody>
      </p:sp>
      <p:sp>
        <p:nvSpPr>
          <p:cNvPr id="110" name="Shape 110"/>
          <p:cNvSpPr>
            <a:spLocks noGrp="1"/>
          </p:cNvSpPr>
          <p:nvPr>
            <p:ph type="body" sz="quarter" idx="1"/>
          </p:nvPr>
        </p:nvSpPr>
        <p:spPr>
          <a:xfrm>
            <a:off x="934720" y="4415790"/>
            <a:ext cx="5140960" cy="4183380"/>
          </a:xfrm>
          <a:prstGeom prst="rect">
            <a:avLst/>
          </a:prstGeom>
        </p:spPr>
        <p:txBody>
          <a:bodyPr lIns="93172" tIns="46586" rIns="93172" bIns="46586"/>
          <a:lstStyle/>
          <a:p>
            <a:endParaRPr/>
          </a:p>
        </p:txBody>
      </p:sp>
    </p:spTree>
    <p:extLst>
      <p:ext uri="{BB962C8B-B14F-4D97-AF65-F5344CB8AC3E}">
        <p14:creationId xmlns:p14="http://schemas.microsoft.com/office/powerpoint/2010/main" val="1491654908"/>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1742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3115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4770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8683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17cac89ba_0_82:notes"/>
          <p:cNvSpPr txBox="1">
            <a:spLocks noGrp="1"/>
          </p:cNvSpPr>
          <p:nvPr>
            <p:ph type="body" idx="1"/>
          </p:nvPr>
        </p:nvSpPr>
        <p:spPr>
          <a:xfrm>
            <a:off x="876300" y="4205515"/>
            <a:ext cx="4819650" cy="3984171"/>
          </a:xfrm>
          <a:prstGeom prst="rect">
            <a:avLst/>
          </a:prstGeom>
        </p:spPr>
        <p:txBody>
          <a:bodyPr spcFirstLastPara="1" wrap="square" lIns="88125" tIns="88125" rIns="88125" bIns="88125" anchor="t" anchorCtr="0">
            <a:noAutofit/>
          </a:bodyPr>
          <a:lstStyle/>
          <a:p>
            <a:pPr algn="l" rtl="0"/>
            <a:endParaRPr dirty="0"/>
          </a:p>
        </p:txBody>
      </p:sp>
      <p:sp>
        <p:nvSpPr>
          <p:cNvPr id="172" name="Google Shape;172;g517cac89ba_0_82: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545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4349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753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919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86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8683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505016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DF8A24-4DD3-C948-A61B-02AB73636C86}" type="slidenum">
              <a:rPr lang="en-US" smtClean="0"/>
              <a:pPr/>
              <a:t>8</a:t>
            </a:fld>
            <a:endParaRPr lang="en-US"/>
          </a:p>
        </p:txBody>
      </p:sp>
    </p:spTree>
    <p:extLst>
      <p:ext uri="{BB962C8B-B14F-4D97-AF65-F5344CB8AC3E}">
        <p14:creationId xmlns:p14="http://schemas.microsoft.com/office/powerpoint/2010/main" val="1890700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2430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CC2CE-A678-7B47-9937-E0B1DAAB1535}" type="datetimeFigureOut">
              <a:rPr lang="en-US" smtClean="0"/>
              <a:pPr/>
              <a:t>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078727" y="6400413"/>
            <a:ext cx="275073" cy="276999"/>
          </a:xfrm>
        </p:spPr>
        <p:txBody>
          <a:bodyPr/>
          <a:lstStyle/>
          <a:p>
            <a:fld id="{383E7ED3-ED97-7143-9413-79E4C62897E2}" type="slidenum">
              <a:rPr lang="en-US" smtClean="0"/>
              <a:pPr/>
              <a:t>‹#›</a:t>
            </a:fld>
            <a:endParaRPr lang="en-US"/>
          </a:p>
        </p:txBody>
      </p:sp>
    </p:spTree>
    <p:extLst>
      <p:ext uri="{BB962C8B-B14F-4D97-AF65-F5344CB8AC3E}">
        <p14:creationId xmlns:p14="http://schemas.microsoft.com/office/powerpoint/2010/main" val="15946222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dirty="0"/>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109240" y="6404292"/>
            <a:ext cx="244560"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6" descr="Picture 6"/>
          <p:cNvPicPr>
            <a:picLocks noChangeAspect="1"/>
          </p:cNvPicPr>
          <p:nvPr/>
        </p:nvPicPr>
        <p:blipFill rotWithShape="1">
          <a:blip r:embed="rId3">
            <a:alphaModFix amt="12000"/>
            <a:extLst/>
          </a:blip>
          <a:srcRect l="24436" r="16407" b="39855"/>
          <a:stretch/>
        </p:blipFill>
        <p:spPr>
          <a:xfrm>
            <a:off x="6976872" y="2530031"/>
            <a:ext cx="5056632" cy="4291393"/>
          </a:xfrm>
          <a:prstGeom prst="rect">
            <a:avLst/>
          </a:prstGeom>
          <a:ln w="12700">
            <a:miter lim="400000"/>
          </a:ln>
        </p:spPr>
      </p:pic>
      <p:pic>
        <p:nvPicPr>
          <p:cNvPr id="113" name="Picture 4" descr="Picture 4"/>
          <p:cNvPicPr>
            <a:picLocks noChangeAspect="1"/>
          </p:cNvPicPr>
          <p:nvPr/>
        </p:nvPicPr>
        <p:blipFill>
          <a:blip r:embed="rId4">
            <a:extLst/>
          </a:blip>
          <a:stretch>
            <a:fillRect/>
          </a:stretch>
        </p:blipFill>
        <p:spPr>
          <a:xfrm>
            <a:off x="1" y="-68262"/>
            <a:ext cx="12192001" cy="2625726"/>
          </a:xfrm>
          <a:prstGeom prst="rect">
            <a:avLst/>
          </a:prstGeom>
          <a:ln w="12700">
            <a:miter lim="400000"/>
          </a:ln>
        </p:spPr>
      </p:pic>
      <p:sp>
        <p:nvSpPr>
          <p:cNvPr id="114" name="Title 1"/>
          <p:cNvSpPr txBox="1">
            <a:spLocks noGrp="1"/>
          </p:cNvSpPr>
          <p:nvPr>
            <p:ph type="ctrTitle"/>
          </p:nvPr>
        </p:nvSpPr>
        <p:spPr>
          <a:xfrm>
            <a:off x="547330" y="2958224"/>
            <a:ext cx="9144001" cy="3429001"/>
          </a:xfrm>
          <a:prstGeom prst="rect">
            <a:avLst/>
          </a:prstGeom>
        </p:spPr>
        <p:txBody>
          <a:bodyPr anchor="ctr">
            <a:normAutofit fontScale="90000"/>
          </a:bodyPr>
          <a:lstStyle/>
          <a:p>
            <a:pPr algn="l">
              <a:lnSpc>
                <a:spcPct val="100000"/>
              </a:lnSpc>
              <a:defRPr b="1">
                <a:solidFill>
                  <a:srgbClr val="B09042"/>
                </a:solidFill>
                <a:latin typeface="+mn-lt"/>
                <a:ea typeface="+mn-ea"/>
                <a:cs typeface="+mn-cs"/>
                <a:sym typeface="Helvetica"/>
              </a:defRPr>
            </a:pPr>
            <a:r>
              <a:rPr dirty="0">
                <a:solidFill>
                  <a:srgbClr val="B09042"/>
                </a:solidFill>
              </a:rPr>
              <a:t>UPPER DARB</a:t>
            </a:r>
            <a:r>
              <a:rPr lang="en-US" dirty="0"/>
              <a:t>Y</a:t>
            </a:r>
            <a:br>
              <a:rPr lang="en-US" dirty="0"/>
            </a:br>
            <a:r>
              <a:rPr lang="en-US" dirty="0"/>
              <a:t>SCHOOL DISTRICT</a:t>
            </a:r>
            <a:br>
              <a:rPr lang="en-US" dirty="0"/>
            </a:br>
            <a:br>
              <a:rPr lang="en-US" sz="2200" dirty="0"/>
            </a:br>
            <a:r>
              <a:rPr lang="en-US" sz="2500" dirty="0">
                <a:solidFill>
                  <a:schemeClr val="tx1"/>
                </a:solidFill>
                <a:sym typeface="Helvetica"/>
              </a:rPr>
              <a:t>Beverly Hills Middle School – Track and Field Project</a:t>
            </a:r>
            <a:br>
              <a:rPr lang="en-US" sz="2500" dirty="0">
                <a:solidFill>
                  <a:schemeClr val="tx1"/>
                </a:solidFill>
                <a:sym typeface="Helvetica"/>
              </a:rPr>
            </a:br>
            <a:r>
              <a:rPr lang="en-US" sz="2500" dirty="0">
                <a:solidFill>
                  <a:schemeClr val="tx1"/>
                </a:solidFill>
                <a:sym typeface="Helvetica"/>
              </a:rPr>
              <a:t>Community Meeting @ Beverly Hills Middle School Lobby</a:t>
            </a:r>
            <a:br>
              <a:rPr lang="en-US" sz="2500" dirty="0">
                <a:solidFill>
                  <a:schemeClr val="tx1"/>
                </a:solidFill>
                <a:sym typeface="Helvetica"/>
              </a:rPr>
            </a:br>
            <a:br>
              <a:rPr lang="en-US" sz="2000" dirty="0">
                <a:solidFill>
                  <a:schemeClr val="tx1"/>
                </a:solidFill>
                <a:sym typeface="Helvetica"/>
              </a:rPr>
            </a:br>
            <a:r>
              <a:rPr lang="en-US" sz="2000" dirty="0">
                <a:solidFill>
                  <a:schemeClr val="tx1"/>
                </a:solidFill>
                <a:sym typeface="Helvetica"/>
              </a:rPr>
              <a:t>May 11, 2022</a:t>
            </a:r>
            <a:endParaRPr sz="2000" dirty="0">
              <a:solidFill>
                <a:schemeClr val="tx1"/>
              </a:solidFill>
            </a:endParaRPr>
          </a:p>
        </p:txBody>
      </p:sp>
      <p:pic>
        <p:nvPicPr>
          <p:cNvPr id="115" name="Picture 3" descr="Picture 3"/>
          <p:cNvPicPr>
            <a:picLocks noChangeAspect="1"/>
          </p:cNvPicPr>
          <p:nvPr/>
        </p:nvPicPr>
        <p:blipFill>
          <a:blip r:embed="rId5">
            <a:extLst/>
          </a:blip>
          <a:stretch>
            <a:fillRect/>
          </a:stretch>
        </p:blipFill>
        <p:spPr>
          <a:xfrm>
            <a:off x="5119330" y="385763"/>
            <a:ext cx="1953339" cy="1630472"/>
          </a:xfrm>
          <a:prstGeom prst="rect">
            <a:avLst/>
          </a:prstGeom>
          <a:ln w="12700">
            <a:miter lim="400000"/>
          </a:ln>
        </p:spPr>
      </p:pic>
      <p:sp>
        <p:nvSpPr>
          <p:cNvPr id="116" name="Opportunity · Unity · Excellence"/>
          <p:cNvSpPr txBox="1"/>
          <p:nvPr/>
        </p:nvSpPr>
        <p:spPr>
          <a:xfrm>
            <a:off x="4713808" y="2135757"/>
            <a:ext cx="2764384" cy="30218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FFFFFF"/>
                </a:solidFill>
                <a:latin typeface="Helvetica Neue"/>
                <a:ea typeface="Helvetica Neue"/>
                <a:cs typeface="Helvetica Neue"/>
                <a:sym typeface="Helvetica Neue"/>
              </a:defRPr>
            </a:pPr>
            <a:r>
              <a:rPr dirty="0"/>
              <a:t>Opportunity </a:t>
            </a:r>
            <a:r>
              <a:rPr dirty="0">
                <a:solidFill>
                  <a:srgbClr val="AB914F"/>
                </a:solidFill>
              </a:rPr>
              <a:t>·</a:t>
            </a:r>
            <a:r>
              <a:rPr dirty="0"/>
              <a:t> Unity </a:t>
            </a:r>
            <a:r>
              <a:rPr dirty="0">
                <a:solidFill>
                  <a:srgbClr val="AB914F"/>
                </a:solidFill>
              </a:rPr>
              <a:t>·</a:t>
            </a:r>
            <a:r>
              <a:rPr dirty="0"/>
              <a:t> Excellence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9</a:t>
            </a:r>
          </a:p>
        </p:txBody>
      </p:sp>
      <p:sp>
        <p:nvSpPr>
          <p:cNvPr id="10" name="TextBox 9">
            <a:extLst>
              <a:ext uri="{FF2B5EF4-FFF2-40B4-BE49-F238E27FC236}">
                <a16:creationId xmlns:a16="http://schemas.microsoft.com/office/drawing/2014/main" id="{50DFCF94-D258-4FC1-B9DD-2B047B910419}"/>
              </a:ext>
            </a:extLst>
          </p:cNvPr>
          <p:cNvSpPr txBox="1"/>
          <p:nvPr/>
        </p:nvSpPr>
        <p:spPr>
          <a:xfrm>
            <a:off x="8858250" y="1812469"/>
            <a:ext cx="3207024" cy="3693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Construction entrance</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dirty="0"/>
              <a:t>Temporary fence line</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Pedestrian gate will be locked</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dirty="0"/>
              <a:t>Ecole Avenue: Parking still available</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Tree protection fence</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dirty="0"/>
              <a:t>4 – 5 parking spaces taken away</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dirty="0"/>
              <a:t>A new school zone flasher for our students</a:t>
            </a:r>
          </a:p>
          <a:p>
            <a:pPr marL="342900" marR="0" indent="-342900" algn="l" defTabSz="914400" rtl="0" fontAlgn="auto" latinLnBrk="0" hangingPunct="0">
              <a:lnSpc>
                <a:spcPct val="100000"/>
              </a:lnSpc>
              <a:spcBef>
                <a:spcPts val="0"/>
              </a:spcBef>
              <a:spcAft>
                <a:spcPts val="0"/>
              </a:spcAft>
              <a:buClrTx/>
              <a:buSzTx/>
              <a:buFontTx/>
              <a:buAutoNum type="arabicPeriod"/>
              <a:tabLst/>
            </a:pPr>
            <a:endParaRPr lang="en-US" dirty="0"/>
          </a:p>
          <a:p>
            <a:pPr marL="342900" marR="0" indent="-342900" algn="l" defTabSz="914400" rtl="0" fontAlgn="auto" latinLnBrk="0" hangingPunct="0">
              <a:lnSpc>
                <a:spcPct val="100000"/>
              </a:lnSpc>
              <a:spcBef>
                <a:spcPts val="0"/>
              </a:spcBef>
              <a:spcAft>
                <a:spcPts val="0"/>
              </a:spcAft>
              <a:buClrTx/>
              <a:buSzTx/>
              <a:buFontTx/>
              <a:buAutoNum type="arabicPeriod"/>
              <a:tabLst/>
            </a:pPr>
            <a:endParaRPr lang="en-US" dirty="0"/>
          </a:p>
        </p:txBody>
      </p:sp>
      <p:sp>
        <p:nvSpPr>
          <p:cNvPr id="26" name="Title 1">
            <a:extLst>
              <a:ext uri="{FF2B5EF4-FFF2-40B4-BE49-F238E27FC236}">
                <a16:creationId xmlns:a16="http://schemas.microsoft.com/office/drawing/2014/main" id="{7EFCF599-7780-4C4F-BE29-B19F38AAB110}"/>
              </a:ext>
            </a:extLst>
          </p:cNvPr>
          <p:cNvSpPr txBox="1">
            <a:spLocks noGrp="1"/>
          </p:cNvSpPr>
          <p:nvPr>
            <p:ph type="title"/>
          </p:nvPr>
        </p:nvSpPr>
        <p:spPr>
          <a:xfrm>
            <a:off x="8858250" y="981231"/>
            <a:ext cx="3333750" cy="749427"/>
          </a:xfrm>
          <a:prstGeom prst="rect">
            <a:avLst/>
          </a:prstGeom>
        </p:spPr>
        <p:txBody>
          <a:bodyPr>
            <a:normAutofit fontScale="90000"/>
          </a:bodyPr>
          <a:lstStyle>
            <a:lvl1pPr>
              <a:defRPr b="1">
                <a:solidFill>
                  <a:srgbClr val="B09042"/>
                </a:solidFill>
                <a:latin typeface="+mn-lt"/>
                <a:ea typeface="+mn-ea"/>
                <a:cs typeface="+mn-cs"/>
                <a:sym typeface="Helvetica"/>
              </a:defRPr>
            </a:lvl1pPr>
          </a:lstStyle>
          <a:p>
            <a:r>
              <a:rPr lang="en-US" sz="2500" dirty="0"/>
              <a:t>Construction Logistics</a:t>
            </a:r>
            <a:endParaRPr sz="2500" dirty="0"/>
          </a:p>
        </p:txBody>
      </p:sp>
      <p:pic>
        <p:nvPicPr>
          <p:cNvPr id="3" name="Picture 2">
            <a:extLst>
              <a:ext uri="{FF2B5EF4-FFF2-40B4-BE49-F238E27FC236}">
                <a16:creationId xmlns:a16="http://schemas.microsoft.com/office/drawing/2014/main" id="{1284824C-5C28-453F-B7D9-D6461AE22FCD}"/>
              </a:ext>
            </a:extLst>
          </p:cNvPr>
          <p:cNvPicPr>
            <a:picLocks noChangeAspect="1"/>
          </p:cNvPicPr>
          <p:nvPr/>
        </p:nvPicPr>
        <p:blipFill rotWithShape="1">
          <a:blip r:embed="rId4"/>
          <a:srcRect l="58183" t="11481" r="7645" b="5164"/>
          <a:stretch/>
        </p:blipFill>
        <p:spPr>
          <a:xfrm>
            <a:off x="349612" y="697320"/>
            <a:ext cx="8366491" cy="5739990"/>
          </a:xfrm>
          <a:prstGeom prst="rect">
            <a:avLst/>
          </a:prstGeom>
          <a:solidFill>
            <a:schemeClr val="bg2"/>
          </a:solidFill>
          <a:ln>
            <a:solidFill>
              <a:schemeClr val="tx1"/>
            </a:solidFill>
          </a:ln>
        </p:spPr>
      </p:pic>
      <p:sp>
        <p:nvSpPr>
          <p:cNvPr id="9" name="TextBox 8">
            <a:extLst>
              <a:ext uri="{FF2B5EF4-FFF2-40B4-BE49-F238E27FC236}">
                <a16:creationId xmlns:a16="http://schemas.microsoft.com/office/drawing/2014/main" id="{861DFA0E-405D-45FA-BB5A-0575C377F351}"/>
              </a:ext>
            </a:extLst>
          </p:cNvPr>
          <p:cNvSpPr txBox="1"/>
          <p:nvPr/>
        </p:nvSpPr>
        <p:spPr>
          <a:xfrm>
            <a:off x="1050750" y="3751461"/>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1</a:t>
            </a:r>
          </a:p>
        </p:txBody>
      </p:sp>
      <p:sp>
        <p:nvSpPr>
          <p:cNvPr id="17" name="TextBox 16">
            <a:extLst>
              <a:ext uri="{FF2B5EF4-FFF2-40B4-BE49-F238E27FC236}">
                <a16:creationId xmlns:a16="http://schemas.microsoft.com/office/drawing/2014/main" id="{3FC5C84C-BB7A-45CE-88CF-E7A5ABA82DDF}"/>
              </a:ext>
            </a:extLst>
          </p:cNvPr>
          <p:cNvSpPr txBox="1"/>
          <p:nvPr/>
        </p:nvSpPr>
        <p:spPr>
          <a:xfrm>
            <a:off x="3136897" y="3936691"/>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B0F0"/>
                </a:solidFill>
              </a:rPr>
              <a:t>2</a:t>
            </a:r>
            <a:endParaRPr kumimoji="0" lang="en-US" sz="1800" b="0" i="0" u="none" strike="noStrike" cap="none" spc="0" normalizeH="0" baseline="0" dirty="0">
              <a:ln>
                <a:noFill/>
              </a:ln>
              <a:solidFill>
                <a:srgbClr val="00B0F0"/>
              </a:solidFill>
              <a:effectLst/>
              <a:uFillTx/>
              <a:latin typeface="+mj-lt"/>
              <a:ea typeface="+mj-ea"/>
              <a:cs typeface="+mj-cs"/>
              <a:sym typeface="Calibri"/>
            </a:endParaRPr>
          </a:p>
        </p:txBody>
      </p:sp>
      <p:sp>
        <p:nvSpPr>
          <p:cNvPr id="18" name="TextBox 17">
            <a:extLst>
              <a:ext uri="{FF2B5EF4-FFF2-40B4-BE49-F238E27FC236}">
                <a16:creationId xmlns:a16="http://schemas.microsoft.com/office/drawing/2014/main" id="{DDD57BE3-7157-4CD4-9685-D98806796F18}"/>
              </a:ext>
            </a:extLst>
          </p:cNvPr>
          <p:cNvSpPr txBox="1"/>
          <p:nvPr/>
        </p:nvSpPr>
        <p:spPr>
          <a:xfrm>
            <a:off x="2927178" y="1114091"/>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B0F0"/>
                </a:solidFill>
              </a:rPr>
              <a:t>3</a:t>
            </a:r>
            <a:endParaRPr kumimoji="0" lang="en-US" sz="1800" b="0" i="0" u="none" strike="noStrike" cap="none" spc="0" normalizeH="0" baseline="0" dirty="0">
              <a:ln>
                <a:noFill/>
              </a:ln>
              <a:solidFill>
                <a:srgbClr val="00B0F0"/>
              </a:solidFill>
              <a:effectLst/>
              <a:uFillTx/>
              <a:latin typeface="+mj-lt"/>
              <a:ea typeface="+mj-ea"/>
              <a:cs typeface="+mj-cs"/>
              <a:sym typeface="Calibri"/>
            </a:endParaRPr>
          </a:p>
        </p:txBody>
      </p:sp>
      <p:sp>
        <p:nvSpPr>
          <p:cNvPr id="19" name="TextBox 18">
            <a:extLst>
              <a:ext uri="{FF2B5EF4-FFF2-40B4-BE49-F238E27FC236}">
                <a16:creationId xmlns:a16="http://schemas.microsoft.com/office/drawing/2014/main" id="{A6C75ABF-F44F-424C-8D7A-06E4DDB09D78}"/>
              </a:ext>
            </a:extLst>
          </p:cNvPr>
          <p:cNvSpPr txBox="1"/>
          <p:nvPr/>
        </p:nvSpPr>
        <p:spPr>
          <a:xfrm>
            <a:off x="4806975" y="4490124"/>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4</a:t>
            </a:r>
          </a:p>
        </p:txBody>
      </p:sp>
      <p:sp>
        <p:nvSpPr>
          <p:cNvPr id="20" name="TextBox 19">
            <a:extLst>
              <a:ext uri="{FF2B5EF4-FFF2-40B4-BE49-F238E27FC236}">
                <a16:creationId xmlns:a16="http://schemas.microsoft.com/office/drawing/2014/main" id="{8E92775D-162F-4381-8AF3-A92DF920EB24}"/>
              </a:ext>
            </a:extLst>
          </p:cNvPr>
          <p:cNvSpPr txBox="1"/>
          <p:nvPr/>
        </p:nvSpPr>
        <p:spPr>
          <a:xfrm>
            <a:off x="689378" y="2656219"/>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B0F0"/>
                </a:solidFill>
              </a:rPr>
              <a:t>5</a:t>
            </a:r>
            <a:endParaRPr kumimoji="0" lang="en-US" sz="1800" b="0" i="0" u="none" strike="noStrike" cap="none" spc="0" normalizeH="0" baseline="0" dirty="0">
              <a:ln>
                <a:noFill/>
              </a:ln>
              <a:solidFill>
                <a:srgbClr val="00B0F0"/>
              </a:solidFill>
              <a:effectLst/>
              <a:uFillTx/>
              <a:latin typeface="+mj-lt"/>
              <a:ea typeface="+mj-ea"/>
              <a:cs typeface="+mj-cs"/>
              <a:sym typeface="Calibri"/>
            </a:endParaRPr>
          </a:p>
        </p:txBody>
      </p:sp>
      <p:sp>
        <p:nvSpPr>
          <p:cNvPr id="21" name="TextBox 20">
            <a:extLst>
              <a:ext uri="{FF2B5EF4-FFF2-40B4-BE49-F238E27FC236}">
                <a16:creationId xmlns:a16="http://schemas.microsoft.com/office/drawing/2014/main" id="{117B7DEA-2AF5-4B2A-9363-1E2494F55EFC}"/>
              </a:ext>
            </a:extLst>
          </p:cNvPr>
          <p:cNvSpPr txBox="1"/>
          <p:nvPr/>
        </p:nvSpPr>
        <p:spPr>
          <a:xfrm>
            <a:off x="1583889" y="4092216"/>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6</a:t>
            </a:r>
          </a:p>
        </p:txBody>
      </p:sp>
      <p:sp>
        <p:nvSpPr>
          <p:cNvPr id="25" name="TextBox 24">
            <a:extLst>
              <a:ext uri="{FF2B5EF4-FFF2-40B4-BE49-F238E27FC236}">
                <a16:creationId xmlns:a16="http://schemas.microsoft.com/office/drawing/2014/main" id="{E5EEB888-C642-46C3-BBB0-CDA0354A084C}"/>
              </a:ext>
            </a:extLst>
          </p:cNvPr>
          <p:cNvSpPr txBox="1"/>
          <p:nvPr/>
        </p:nvSpPr>
        <p:spPr>
          <a:xfrm>
            <a:off x="4235475" y="776940"/>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7</a:t>
            </a:r>
          </a:p>
        </p:txBody>
      </p:sp>
    </p:spTree>
    <p:extLst>
      <p:ext uri="{BB962C8B-B14F-4D97-AF65-F5344CB8AC3E}">
        <p14:creationId xmlns:p14="http://schemas.microsoft.com/office/powerpoint/2010/main" val="2221592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5932014" y="6590014"/>
            <a:ext cx="249425" cy="276999"/>
          </a:xfrm>
        </p:spPr>
        <p:txBody>
          <a:bodyPr/>
          <a:lstStyle/>
          <a:p>
            <a:r>
              <a:rPr lang="en-US" dirty="0"/>
              <a:t>10</a:t>
            </a:r>
          </a:p>
        </p:txBody>
      </p:sp>
      <p:sp>
        <p:nvSpPr>
          <p:cNvPr id="10" name="TextBox 9">
            <a:extLst>
              <a:ext uri="{FF2B5EF4-FFF2-40B4-BE49-F238E27FC236}">
                <a16:creationId xmlns:a16="http://schemas.microsoft.com/office/drawing/2014/main" id="{50DFCF94-D258-4FC1-B9DD-2B047B910419}"/>
              </a:ext>
            </a:extLst>
          </p:cNvPr>
          <p:cNvSpPr txBox="1"/>
          <p:nvPr/>
        </p:nvSpPr>
        <p:spPr>
          <a:xfrm>
            <a:off x="8858250" y="1812469"/>
            <a:ext cx="320702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Construction Entrance</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dirty="0"/>
              <a:t>Temporary Fence Line</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Gate from the school will be Locked</a:t>
            </a:r>
          </a:p>
        </p:txBody>
      </p:sp>
      <p:sp>
        <p:nvSpPr>
          <p:cNvPr id="26" name="Title 1">
            <a:extLst>
              <a:ext uri="{FF2B5EF4-FFF2-40B4-BE49-F238E27FC236}">
                <a16:creationId xmlns:a16="http://schemas.microsoft.com/office/drawing/2014/main" id="{7EFCF599-7780-4C4F-BE29-B19F38AAB110}"/>
              </a:ext>
            </a:extLst>
          </p:cNvPr>
          <p:cNvSpPr txBox="1">
            <a:spLocks noGrp="1"/>
          </p:cNvSpPr>
          <p:nvPr>
            <p:ph type="title"/>
          </p:nvPr>
        </p:nvSpPr>
        <p:spPr>
          <a:xfrm>
            <a:off x="8858250" y="981231"/>
            <a:ext cx="3333750" cy="749427"/>
          </a:xfrm>
          <a:prstGeom prst="rect">
            <a:avLst/>
          </a:prstGeom>
        </p:spPr>
        <p:txBody>
          <a:bodyPr>
            <a:normAutofit fontScale="90000"/>
          </a:bodyPr>
          <a:lstStyle>
            <a:lvl1pPr>
              <a:defRPr b="1">
                <a:solidFill>
                  <a:srgbClr val="B09042"/>
                </a:solidFill>
                <a:latin typeface="+mn-lt"/>
                <a:ea typeface="+mn-ea"/>
                <a:cs typeface="+mn-cs"/>
                <a:sym typeface="Helvetica"/>
              </a:defRPr>
            </a:lvl1pPr>
          </a:lstStyle>
          <a:p>
            <a:r>
              <a:rPr lang="en-US" sz="2500" dirty="0"/>
              <a:t>Construction Logistics</a:t>
            </a:r>
            <a:endParaRPr sz="2500" dirty="0"/>
          </a:p>
        </p:txBody>
      </p:sp>
      <p:pic>
        <p:nvPicPr>
          <p:cNvPr id="4" name="Picture 3">
            <a:extLst>
              <a:ext uri="{FF2B5EF4-FFF2-40B4-BE49-F238E27FC236}">
                <a16:creationId xmlns:a16="http://schemas.microsoft.com/office/drawing/2014/main" id="{3C47860F-91C6-46F6-BA7B-FA5236E782CF}"/>
              </a:ext>
            </a:extLst>
          </p:cNvPr>
          <p:cNvPicPr>
            <a:picLocks noChangeAspect="1"/>
          </p:cNvPicPr>
          <p:nvPr/>
        </p:nvPicPr>
        <p:blipFill rotWithShape="1">
          <a:blip r:embed="rId4"/>
          <a:srcRect l="55186" t="11852" r="2112" b="5286"/>
          <a:stretch/>
        </p:blipFill>
        <p:spPr>
          <a:xfrm>
            <a:off x="250553" y="1243134"/>
            <a:ext cx="8607697" cy="4697855"/>
          </a:xfrm>
          <a:prstGeom prst="rect">
            <a:avLst/>
          </a:prstGeom>
          <a:ln>
            <a:solidFill>
              <a:schemeClr val="tx1"/>
            </a:solidFill>
          </a:ln>
        </p:spPr>
      </p:pic>
      <p:sp>
        <p:nvSpPr>
          <p:cNvPr id="9" name="TextBox 8">
            <a:extLst>
              <a:ext uri="{FF2B5EF4-FFF2-40B4-BE49-F238E27FC236}">
                <a16:creationId xmlns:a16="http://schemas.microsoft.com/office/drawing/2014/main" id="{861DFA0E-405D-45FA-BB5A-0575C377F351}"/>
              </a:ext>
            </a:extLst>
          </p:cNvPr>
          <p:cNvSpPr txBox="1"/>
          <p:nvPr/>
        </p:nvSpPr>
        <p:spPr>
          <a:xfrm>
            <a:off x="7218384" y="2844681"/>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1</a:t>
            </a:r>
          </a:p>
        </p:txBody>
      </p:sp>
      <p:sp>
        <p:nvSpPr>
          <p:cNvPr id="17" name="TextBox 16">
            <a:extLst>
              <a:ext uri="{FF2B5EF4-FFF2-40B4-BE49-F238E27FC236}">
                <a16:creationId xmlns:a16="http://schemas.microsoft.com/office/drawing/2014/main" id="{3FC5C84C-BB7A-45CE-88CF-E7A5ABA82DDF}"/>
              </a:ext>
            </a:extLst>
          </p:cNvPr>
          <p:cNvSpPr txBox="1"/>
          <p:nvPr/>
        </p:nvSpPr>
        <p:spPr>
          <a:xfrm>
            <a:off x="6868999" y="2183802"/>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B0F0"/>
                </a:solidFill>
              </a:rPr>
              <a:t>2</a:t>
            </a:r>
            <a:endParaRPr kumimoji="0" lang="en-US" sz="1800" b="0" i="0" u="none" strike="noStrike" cap="none" spc="0" normalizeH="0" baseline="0" dirty="0">
              <a:ln>
                <a:noFill/>
              </a:ln>
              <a:solidFill>
                <a:srgbClr val="00B0F0"/>
              </a:solidFill>
              <a:effectLst/>
              <a:uFillTx/>
              <a:latin typeface="+mj-lt"/>
              <a:ea typeface="+mj-ea"/>
              <a:cs typeface="+mj-cs"/>
              <a:sym typeface="Calibri"/>
            </a:endParaRPr>
          </a:p>
        </p:txBody>
      </p:sp>
      <p:sp>
        <p:nvSpPr>
          <p:cNvPr id="18" name="TextBox 17">
            <a:extLst>
              <a:ext uri="{FF2B5EF4-FFF2-40B4-BE49-F238E27FC236}">
                <a16:creationId xmlns:a16="http://schemas.microsoft.com/office/drawing/2014/main" id="{DDD57BE3-7157-4CD4-9685-D98806796F18}"/>
              </a:ext>
            </a:extLst>
          </p:cNvPr>
          <p:cNvSpPr txBox="1"/>
          <p:nvPr/>
        </p:nvSpPr>
        <p:spPr>
          <a:xfrm>
            <a:off x="3592661" y="1545993"/>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B0F0"/>
                </a:solidFill>
              </a:rPr>
              <a:t>3</a:t>
            </a:r>
            <a:endParaRPr kumimoji="0" lang="en-US" sz="1800" b="0" i="0" u="none" strike="noStrike" cap="none" spc="0" normalizeH="0" baseline="0" dirty="0">
              <a:ln>
                <a:noFill/>
              </a:ln>
              <a:solidFill>
                <a:srgbClr val="00B0F0"/>
              </a:solidFill>
              <a:effectLst/>
              <a:uFillTx/>
              <a:latin typeface="+mj-lt"/>
              <a:ea typeface="+mj-ea"/>
              <a:cs typeface="+mj-cs"/>
              <a:sym typeface="Calibri"/>
            </a:endParaRPr>
          </a:p>
        </p:txBody>
      </p:sp>
    </p:spTree>
    <p:extLst>
      <p:ext uri="{BB962C8B-B14F-4D97-AF65-F5344CB8AC3E}">
        <p14:creationId xmlns:p14="http://schemas.microsoft.com/office/powerpoint/2010/main" val="105970560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Community Impact – After Construction</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1</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2</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3</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2128865"/>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5932014" y="6590014"/>
            <a:ext cx="249425" cy="276999"/>
          </a:xfrm>
        </p:spPr>
        <p:txBody>
          <a:bodyPr/>
          <a:lstStyle/>
          <a:p>
            <a:r>
              <a:rPr lang="en-US" dirty="0"/>
              <a:t>11</a:t>
            </a:r>
          </a:p>
        </p:txBody>
      </p:sp>
      <p:sp>
        <p:nvSpPr>
          <p:cNvPr id="4" name="TextBox 3">
            <a:extLst>
              <a:ext uri="{FF2B5EF4-FFF2-40B4-BE49-F238E27FC236}">
                <a16:creationId xmlns:a16="http://schemas.microsoft.com/office/drawing/2014/main" id="{4FEE6B8A-7B22-4989-9670-75F407D68D09}"/>
              </a:ext>
            </a:extLst>
          </p:cNvPr>
          <p:cNvSpPr txBox="1"/>
          <p:nvPr/>
        </p:nvSpPr>
        <p:spPr>
          <a:xfrm>
            <a:off x="2573518" y="1788552"/>
            <a:ext cx="9467670"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dirty="0">
                <a:solidFill>
                  <a:srgbClr val="4D009A"/>
                </a:solidFill>
              </a:rPr>
              <a:t>School Use</a:t>
            </a:r>
            <a:r>
              <a:rPr lang="en-US" sz="2000" dirty="0">
                <a:solidFill>
                  <a:srgbClr val="4D009A"/>
                </a:solidFill>
              </a:rPr>
              <a:t>			Our students will enjoy the new field and 						track during and after school hours</a:t>
            </a:r>
          </a:p>
          <a:p>
            <a:pPr marL="0" marR="0" indent="0" algn="l"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4D009A"/>
              </a:solidFill>
              <a:effectLst/>
              <a:uFillTx/>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4D009A"/>
              </a:solidFill>
              <a:effectLst/>
              <a:uFillTx/>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2000" b="1" dirty="0">
                <a:solidFill>
                  <a:srgbClr val="4D009A"/>
                </a:solidFill>
              </a:rPr>
              <a:t>Community			</a:t>
            </a:r>
            <a:r>
              <a:rPr lang="en-US" sz="2000" dirty="0">
                <a:solidFill>
                  <a:srgbClr val="4D009A"/>
                </a:solidFill>
              </a:rPr>
              <a:t>The track will be open to the community</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				Available time will be posted publicly</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				No dogs allowed on the track and field</a:t>
            </a:r>
          </a:p>
          <a:p>
            <a:pPr marL="0" marR="0" indent="0" algn="l" defTabSz="914400" rtl="0" fontAlgn="auto" latinLnBrk="0" hangingPunct="0">
              <a:lnSpc>
                <a:spcPct val="100000"/>
              </a:lnSpc>
              <a:spcBef>
                <a:spcPts val="0"/>
              </a:spcBef>
              <a:spcAft>
                <a:spcPts val="0"/>
              </a:spcAft>
              <a:buClrTx/>
              <a:buSzTx/>
              <a:buFontTx/>
              <a:buNone/>
              <a:tabLst/>
            </a:pPr>
            <a:endParaRPr lang="en-US" sz="2000" b="1" dirty="0">
              <a:solidFill>
                <a:srgbClr val="4D009A"/>
              </a:solidFill>
            </a:endParaRPr>
          </a:p>
          <a:p>
            <a:pPr marL="0" marR="0" indent="0" algn="l" defTabSz="914400" rtl="0" fontAlgn="auto" latinLnBrk="0" hangingPunct="0">
              <a:lnSpc>
                <a:spcPct val="100000"/>
              </a:lnSpc>
              <a:spcBef>
                <a:spcPts val="0"/>
              </a:spcBef>
              <a:spcAft>
                <a:spcPts val="0"/>
              </a:spcAft>
              <a:buClrTx/>
              <a:buSzTx/>
              <a:buFontTx/>
              <a:buNone/>
              <a:tabLst/>
            </a:pPr>
            <a:endParaRPr lang="en-US" sz="2000" b="1" dirty="0">
              <a:solidFill>
                <a:srgbClr val="4D009A"/>
              </a:solidFill>
            </a:endParaRPr>
          </a:p>
          <a:p>
            <a:pPr marL="0" marR="0" indent="0" algn="l" defTabSz="914400" rtl="0" fontAlgn="auto" latinLnBrk="0" hangingPunct="0">
              <a:lnSpc>
                <a:spcPct val="100000"/>
              </a:lnSpc>
              <a:spcBef>
                <a:spcPts val="0"/>
              </a:spcBef>
              <a:spcAft>
                <a:spcPts val="0"/>
              </a:spcAft>
              <a:buClrTx/>
              <a:buSzTx/>
              <a:buFontTx/>
              <a:buNone/>
              <a:tabLst/>
            </a:pPr>
            <a:r>
              <a:rPr lang="en-US" sz="2000" b="1" dirty="0">
                <a:solidFill>
                  <a:srgbClr val="4D009A"/>
                </a:solidFill>
              </a:rPr>
              <a:t>Youth Groups			</a:t>
            </a:r>
            <a:r>
              <a:rPr lang="en-US" sz="2000" dirty="0">
                <a:solidFill>
                  <a:srgbClr val="4D009A"/>
                </a:solidFill>
              </a:rPr>
              <a:t>The Field and Track will be accessible to 						Upper Darby’s Youth Athletic Groups per the 					District’s Use of Facilities Policy </a:t>
            </a:r>
            <a:r>
              <a:rPr lang="en-US" sz="2000" b="1" dirty="0">
                <a:solidFill>
                  <a:srgbClr val="4D009A"/>
                </a:solidFill>
              </a:rPr>
              <a:t>			</a:t>
            </a:r>
            <a:endParaRPr kumimoji="0" lang="en-US" sz="2000" b="1" i="0" u="none" strike="noStrike" cap="none" spc="0" normalizeH="0" baseline="0" dirty="0">
              <a:ln>
                <a:noFill/>
              </a:ln>
              <a:solidFill>
                <a:srgbClr val="4D009A"/>
              </a:solidFill>
              <a:effectLst/>
              <a:uFillTx/>
              <a:sym typeface="Calibri"/>
            </a:endParaRPr>
          </a:p>
        </p:txBody>
      </p:sp>
      <p:pic>
        <p:nvPicPr>
          <p:cNvPr id="3" name="Picture 2">
            <a:extLst>
              <a:ext uri="{FF2B5EF4-FFF2-40B4-BE49-F238E27FC236}">
                <a16:creationId xmlns:a16="http://schemas.microsoft.com/office/drawing/2014/main" id="{06A89253-6ACB-4F7F-937D-3DB8E87B3395}"/>
              </a:ext>
            </a:extLst>
          </p:cNvPr>
          <p:cNvPicPr>
            <a:picLocks noChangeAspect="1"/>
          </p:cNvPicPr>
          <p:nvPr/>
        </p:nvPicPr>
        <p:blipFill rotWithShape="1">
          <a:blip r:embed="rId4"/>
          <a:srcRect l="21306" t="47320" r="70618" b="23814"/>
          <a:stretch/>
        </p:blipFill>
        <p:spPr>
          <a:xfrm>
            <a:off x="268458" y="4616920"/>
            <a:ext cx="1814865" cy="1824511"/>
          </a:xfrm>
          <a:prstGeom prst="rect">
            <a:avLst/>
          </a:prstGeom>
        </p:spPr>
      </p:pic>
    </p:spTree>
    <p:extLst>
      <p:ext uri="{BB962C8B-B14F-4D97-AF65-F5344CB8AC3E}">
        <p14:creationId xmlns:p14="http://schemas.microsoft.com/office/powerpoint/2010/main" val="421470291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9"/>
            <a:ext cx="2378378" cy="2201086"/>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One More Thing (Drexel Hill MS)</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5932014" y="6590014"/>
            <a:ext cx="249425" cy="276999"/>
          </a:xfrm>
        </p:spPr>
        <p:txBody>
          <a:bodyPr/>
          <a:lstStyle/>
          <a:p>
            <a:r>
              <a:rPr lang="en-US" dirty="0"/>
              <a:t>12</a:t>
            </a:r>
          </a:p>
        </p:txBody>
      </p:sp>
      <p:pic>
        <p:nvPicPr>
          <p:cNvPr id="12" name="Picture 11">
            <a:extLst>
              <a:ext uri="{FF2B5EF4-FFF2-40B4-BE49-F238E27FC236}">
                <a16:creationId xmlns:a16="http://schemas.microsoft.com/office/drawing/2014/main" id="{CC64A34D-438F-4096-AF4D-1BB59AB286D6}"/>
              </a:ext>
            </a:extLst>
          </p:cNvPr>
          <p:cNvPicPr>
            <a:picLocks noChangeAspect="1"/>
          </p:cNvPicPr>
          <p:nvPr/>
        </p:nvPicPr>
        <p:blipFill rotWithShape="1">
          <a:blip r:embed="rId4"/>
          <a:srcRect l="7181" t="11921" r="56357" b="3820"/>
          <a:stretch/>
        </p:blipFill>
        <p:spPr>
          <a:xfrm>
            <a:off x="3104263" y="809673"/>
            <a:ext cx="8709077" cy="5660188"/>
          </a:xfrm>
          <a:prstGeom prst="rect">
            <a:avLst/>
          </a:prstGeom>
        </p:spPr>
      </p:pic>
    </p:spTree>
    <p:extLst>
      <p:ext uri="{BB962C8B-B14F-4D97-AF65-F5344CB8AC3E}">
        <p14:creationId xmlns:p14="http://schemas.microsoft.com/office/powerpoint/2010/main" val="62867005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C2C86"/>
        </a:solidFill>
        <a:effectLst/>
      </p:bgPr>
    </p:bg>
    <p:spTree>
      <p:nvGrpSpPr>
        <p:cNvPr id="1" name="Shape 173"/>
        <p:cNvGrpSpPr/>
        <p:nvPr/>
      </p:nvGrpSpPr>
      <p:grpSpPr>
        <a:xfrm>
          <a:off x="0" y="0"/>
          <a:ext cx="0" cy="0"/>
          <a:chOff x="0" y="0"/>
          <a:chExt cx="0" cy="0"/>
        </a:xfrm>
      </p:grpSpPr>
      <p:sp>
        <p:nvSpPr>
          <p:cNvPr id="174" name="Google Shape;174;p32"/>
          <p:cNvSpPr txBox="1">
            <a:spLocks noGrp="1"/>
          </p:cNvSpPr>
          <p:nvPr>
            <p:ph type="ctrTitle" idx="4294967295"/>
          </p:nvPr>
        </p:nvSpPr>
        <p:spPr>
          <a:xfrm>
            <a:off x="0" y="2318993"/>
            <a:ext cx="12192000" cy="4675695"/>
          </a:xfrm>
          <a:prstGeom prst="rect">
            <a:avLst/>
          </a:prstGeom>
          <a:noFill/>
          <a:ln>
            <a:noFill/>
          </a:ln>
        </p:spPr>
        <p:txBody>
          <a:bodyPr spcFirstLastPara="1" wrap="square" lIns="45700" tIns="45700" rIns="45700" bIns="45700" anchor="ctr" anchorCtr="0">
            <a:noAutofit/>
          </a:bodyPr>
          <a:lstStyle/>
          <a:p>
            <a:pPr algn="ctr">
              <a:buClr>
                <a:srgbClr val="FFFFFF"/>
              </a:buClr>
              <a:buSzPts val="2700"/>
            </a:pPr>
            <a:r>
              <a:rPr lang="en-US" sz="4800" b="1" dirty="0">
                <a:solidFill>
                  <a:schemeClr val="bg1"/>
                </a:solidFill>
                <a:sym typeface="Helvetica Neue"/>
              </a:rPr>
              <a:t>Thank you for coming!</a:t>
            </a:r>
            <a:br>
              <a:rPr lang="en-US" sz="4800" b="1" dirty="0">
                <a:solidFill>
                  <a:schemeClr val="bg1"/>
                </a:solidFill>
                <a:sym typeface="Helvetica Neue"/>
              </a:rPr>
            </a:br>
            <a:br>
              <a:rPr lang="en-US" sz="4800" b="1" dirty="0">
                <a:solidFill>
                  <a:schemeClr val="bg1"/>
                </a:solidFill>
                <a:sym typeface="Helvetica Neue"/>
              </a:rPr>
            </a:br>
            <a:r>
              <a:rPr lang="en-US" sz="4800" b="1" dirty="0">
                <a:solidFill>
                  <a:schemeClr val="bg1"/>
                </a:solidFill>
                <a:sym typeface="Helvetica Neue"/>
              </a:rPr>
              <a:t>Continue sharing your questions and concerns to Marvin Lee @ </a:t>
            </a:r>
            <a:r>
              <a:rPr lang="en-US" sz="4800" b="1" u="sng" dirty="0">
                <a:solidFill>
                  <a:schemeClr val="bg1"/>
                </a:solidFill>
                <a:sym typeface="Helvetica Neue"/>
              </a:rPr>
              <a:t>MLee@Upperdarbysd.org</a:t>
            </a:r>
            <a:endParaRPr sz="4800" b="1" dirty="0">
              <a:solidFill>
                <a:schemeClr val="bg1"/>
              </a:solidFill>
            </a:endParaRPr>
          </a:p>
        </p:txBody>
      </p:sp>
      <p:pic>
        <p:nvPicPr>
          <p:cNvPr id="175" name="Google Shape;175;p32" descr="Picture 3"/>
          <p:cNvPicPr preferRelativeResize="0"/>
          <p:nvPr/>
        </p:nvPicPr>
        <p:blipFill rotWithShape="1">
          <a:blip r:embed="rId3">
            <a:alphaModFix/>
          </a:blip>
          <a:srcRect/>
          <a:stretch/>
        </p:blipFill>
        <p:spPr>
          <a:xfrm>
            <a:off x="5119331" y="830263"/>
            <a:ext cx="1953339" cy="1630472"/>
          </a:xfrm>
          <a:prstGeom prst="rect">
            <a:avLst/>
          </a:prstGeom>
          <a:noFill/>
          <a:ln>
            <a:noFill/>
          </a:ln>
        </p:spPr>
      </p:pic>
    </p:spTree>
    <p:extLst>
      <p:ext uri="{BB962C8B-B14F-4D97-AF65-F5344CB8AC3E}">
        <p14:creationId xmlns:p14="http://schemas.microsoft.com/office/powerpoint/2010/main" val="35021387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Why are we doing this?</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1</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2</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3</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1435575"/>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1</a:t>
            </a:r>
          </a:p>
        </p:txBody>
      </p:sp>
      <p:pic>
        <p:nvPicPr>
          <p:cNvPr id="3" name="Picture 2">
            <a:extLst>
              <a:ext uri="{FF2B5EF4-FFF2-40B4-BE49-F238E27FC236}">
                <a16:creationId xmlns:a16="http://schemas.microsoft.com/office/drawing/2014/main" id="{9803311B-40C1-4DAE-99E3-26FB012396CE}"/>
              </a:ext>
            </a:extLst>
          </p:cNvPr>
          <p:cNvPicPr>
            <a:picLocks noChangeAspect="1"/>
          </p:cNvPicPr>
          <p:nvPr/>
        </p:nvPicPr>
        <p:blipFill rotWithShape="1">
          <a:blip r:embed="rId4"/>
          <a:srcRect l="21265" t="40722" r="70474" b="30138"/>
          <a:stretch/>
        </p:blipFill>
        <p:spPr>
          <a:xfrm>
            <a:off x="2765385" y="1943914"/>
            <a:ext cx="2237719" cy="2219723"/>
          </a:xfrm>
          <a:prstGeom prst="rect">
            <a:avLst/>
          </a:prstGeom>
        </p:spPr>
      </p:pic>
      <p:pic>
        <p:nvPicPr>
          <p:cNvPr id="4" name="Picture 3">
            <a:extLst>
              <a:ext uri="{FF2B5EF4-FFF2-40B4-BE49-F238E27FC236}">
                <a16:creationId xmlns:a16="http://schemas.microsoft.com/office/drawing/2014/main" id="{BA6B024F-AB90-4C36-999A-335744E24A2B}"/>
              </a:ext>
            </a:extLst>
          </p:cNvPr>
          <p:cNvPicPr>
            <a:picLocks noChangeAspect="1"/>
          </p:cNvPicPr>
          <p:nvPr/>
        </p:nvPicPr>
        <p:blipFill rotWithShape="1">
          <a:blip r:embed="rId5"/>
          <a:srcRect l="1649" t="33370" r="88784" b="33518"/>
          <a:stretch/>
        </p:blipFill>
        <p:spPr>
          <a:xfrm>
            <a:off x="5597039" y="1771331"/>
            <a:ext cx="2634795" cy="2564891"/>
          </a:xfrm>
          <a:prstGeom prst="rect">
            <a:avLst/>
          </a:prstGeom>
        </p:spPr>
      </p:pic>
      <p:pic>
        <p:nvPicPr>
          <p:cNvPr id="6" name="Picture 5">
            <a:extLst>
              <a:ext uri="{FF2B5EF4-FFF2-40B4-BE49-F238E27FC236}">
                <a16:creationId xmlns:a16="http://schemas.microsoft.com/office/drawing/2014/main" id="{1F7E0E2E-E70A-43D7-B25D-7A0CD6E1FCA5}"/>
              </a:ext>
            </a:extLst>
          </p:cNvPr>
          <p:cNvPicPr>
            <a:picLocks noChangeAspect="1"/>
          </p:cNvPicPr>
          <p:nvPr/>
        </p:nvPicPr>
        <p:blipFill rotWithShape="1">
          <a:blip r:embed="rId6"/>
          <a:srcRect l="1607" t="31854" r="88824" b="35029"/>
          <a:stretch/>
        </p:blipFill>
        <p:spPr>
          <a:xfrm>
            <a:off x="8825769" y="1799692"/>
            <a:ext cx="2634795" cy="2564893"/>
          </a:xfrm>
          <a:prstGeom prst="rect">
            <a:avLst/>
          </a:prstGeom>
        </p:spPr>
      </p:pic>
      <p:sp>
        <p:nvSpPr>
          <p:cNvPr id="7" name="TextBox 6">
            <a:extLst>
              <a:ext uri="{FF2B5EF4-FFF2-40B4-BE49-F238E27FC236}">
                <a16:creationId xmlns:a16="http://schemas.microsoft.com/office/drawing/2014/main" id="{6DCFBB33-5F03-4991-AA33-AB7A48D11009}"/>
              </a:ext>
            </a:extLst>
          </p:cNvPr>
          <p:cNvSpPr txBox="1"/>
          <p:nvPr/>
        </p:nvSpPr>
        <p:spPr>
          <a:xfrm>
            <a:off x="2229840" y="4829102"/>
            <a:ext cx="330880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6600CC"/>
                </a:solidFill>
                <a:effectLst/>
                <a:uFillTx/>
                <a:latin typeface="+mj-lt"/>
                <a:ea typeface="+mj-ea"/>
                <a:cs typeface="+mj-cs"/>
                <a:sym typeface="Calibri"/>
              </a:rPr>
              <a:t>Point of Pride for Our Students &amp; Community</a:t>
            </a:r>
          </a:p>
        </p:txBody>
      </p:sp>
      <p:sp>
        <p:nvSpPr>
          <p:cNvPr id="17" name="TextBox 16">
            <a:extLst>
              <a:ext uri="{FF2B5EF4-FFF2-40B4-BE49-F238E27FC236}">
                <a16:creationId xmlns:a16="http://schemas.microsoft.com/office/drawing/2014/main" id="{6E5A1067-E144-4C9C-BD04-69E8F28603DB}"/>
              </a:ext>
            </a:extLst>
          </p:cNvPr>
          <p:cNvSpPr txBox="1"/>
          <p:nvPr/>
        </p:nvSpPr>
        <p:spPr>
          <a:xfrm>
            <a:off x="5359301" y="4838009"/>
            <a:ext cx="330880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6600CC"/>
                </a:solidFill>
                <a:effectLst/>
                <a:uFillTx/>
                <a:latin typeface="+mj-lt"/>
                <a:ea typeface="+mj-ea"/>
                <a:cs typeface="+mj-cs"/>
                <a:sym typeface="Calibri"/>
              </a:rPr>
              <a:t>Excellent MS Team</a:t>
            </a:r>
          </a:p>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6600CC"/>
                </a:solidFill>
                <a:effectLst/>
                <a:uFillTx/>
                <a:latin typeface="+mj-lt"/>
                <a:ea typeface="+mj-ea"/>
                <a:cs typeface="+mj-cs"/>
                <a:sym typeface="Calibri"/>
              </a:rPr>
              <a:t>Makes Excellent HS Team</a:t>
            </a:r>
          </a:p>
        </p:txBody>
      </p:sp>
      <p:sp>
        <p:nvSpPr>
          <p:cNvPr id="18" name="TextBox 17">
            <a:extLst>
              <a:ext uri="{FF2B5EF4-FFF2-40B4-BE49-F238E27FC236}">
                <a16:creationId xmlns:a16="http://schemas.microsoft.com/office/drawing/2014/main" id="{070A68D9-BF35-4FF7-A6B4-B319908FC012}"/>
              </a:ext>
            </a:extLst>
          </p:cNvPr>
          <p:cNvSpPr txBox="1"/>
          <p:nvPr/>
        </p:nvSpPr>
        <p:spPr>
          <a:xfrm>
            <a:off x="8488762" y="4824712"/>
            <a:ext cx="330880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6600CC"/>
                </a:solidFill>
                <a:effectLst/>
                <a:uFillTx/>
                <a:latin typeface="+mj-lt"/>
                <a:ea typeface="+mj-ea"/>
                <a:cs typeface="+mj-cs"/>
                <a:sym typeface="Calibri"/>
              </a:rPr>
              <a:t>Due for Renovation</a:t>
            </a:r>
          </a:p>
        </p:txBody>
      </p:sp>
    </p:spTree>
    <p:extLst>
      <p:ext uri="{BB962C8B-B14F-4D97-AF65-F5344CB8AC3E}">
        <p14:creationId xmlns:p14="http://schemas.microsoft.com/office/powerpoint/2010/main" val="113121649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Why are we doing this?</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2</a:t>
            </a:r>
          </a:p>
        </p:txBody>
      </p:sp>
      <p:pic>
        <p:nvPicPr>
          <p:cNvPr id="4" name="Picture 3">
            <a:extLst>
              <a:ext uri="{FF2B5EF4-FFF2-40B4-BE49-F238E27FC236}">
                <a16:creationId xmlns:a16="http://schemas.microsoft.com/office/drawing/2014/main" id="{B477B87B-9BA9-4689-AB7F-01207C6AC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271" y="1284989"/>
            <a:ext cx="3190265" cy="2392699"/>
          </a:xfrm>
          <a:prstGeom prst="rect">
            <a:avLst/>
          </a:prstGeom>
          <a:ln w="12700">
            <a:solidFill>
              <a:schemeClr val="tx1"/>
            </a:solidFill>
          </a:ln>
        </p:spPr>
      </p:pic>
      <p:pic>
        <p:nvPicPr>
          <p:cNvPr id="7" name="Picture 6">
            <a:extLst>
              <a:ext uri="{FF2B5EF4-FFF2-40B4-BE49-F238E27FC236}">
                <a16:creationId xmlns:a16="http://schemas.microsoft.com/office/drawing/2014/main" id="{26DDD8D0-501C-4950-8CB3-940ACEC48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866" y="1284989"/>
            <a:ext cx="3190265" cy="2392698"/>
          </a:xfrm>
          <a:prstGeom prst="rect">
            <a:avLst/>
          </a:prstGeom>
          <a:ln w="12700">
            <a:solidFill>
              <a:schemeClr val="tx1"/>
            </a:solidFill>
          </a:ln>
        </p:spPr>
      </p:pic>
      <p:pic>
        <p:nvPicPr>
          <p:cNvPr id="10" name="Picture 9">
            <a:extLst>
              <a:ext uri="{FF2B5EF4-FFF2-40B4-BE49-F238E27FC236}">
                <a16:creationId xmlns:a16="http://schemas.microsoft.com/office/drawing/2014/main" id="{577A9B20-0858-473C-9414-D0228043C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5461" y="1284989"/>
            <a:ext cx="3190265" cy="2392699"/>
          </a:xfrm>
          <a:prstGeom prst="rect">
            <a:avLst/>
          </a:prstGeom>
          <a:ln w="12700">
            <a:solidFill>
              <a:schemeClr val="tx1"/>
            </a:solidFill>
          </a:ln>
        </p:spPr>
      </p:pic>
      <p:pic>
        <p:nvPicPr>
          <p:cNvPr id="13" name="Picture 12">
            <a:extLst>
              <a:ext uri="{FF2B5EF4-FFF2-40B4-BE49-F238E27FC236}">
                <a16:creationId xmlns:a16="http://schemas.microsoft.com/office/drawing/2014/main" id="{8397C703-5807-43A6-92F1-C28845B170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271" y="3948974"/>
            <a:ext cx="3190260" cy="2392695"/>
          </a:xfrm>
          <a:prstGeom prst="rect">
            <a:avLst/>
          </a:prstGeom>
          <a:ln w="12700">
            <a:solidFill>
              <a:schemeClr val="tx1"/>
            </a:solidFill>
          </a:ln>
        </p:spPr>
      </p:pic>
      <p:pic>
        <p:nvPicPr>
          <p:cNvPr id="16" name="Picture 15">
            <a:extLst>
              <a:ext uri="{FF2B5EF4-FFF2-40B4-BE49-F238E27FC236}">
                <a16:creationId xmlns:a16="http://schemas.microsoft.com/office/drawing/2014/main" id="{57A792AB-2D5C-4FDD-B000-F7DB77F7AC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866" y="3937488"/>
            <a:ext cx="3197919" cy="2398439"/>
          </a:xfrm>
          <a:prstGeom prst="rect">
            <a:avLst/>
          </a:prstGeom>
          <a:ln w="12700">
            <a:solidFill>
              <a:schemeClr val="tx1"/>
            </a:solidFill>
          </a:ln>
        </p:spPr>
      </p:pic>
      <p:pic>
        <p:nvPicPr>
          <p:cNvPr id="20" name="Picture 19">
            <a:extLst>
              <a:ext uri="{FF2B5EF4-FFF2-40B4-BE49-F238E27FC236}">
                <a16:creationId xmlns:a16="http://schemas.microsoft.com/office/drawing/2014/main" id="{B951E112-9A3D-4CA2-B759-CDAD62F29A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5461" y="3948974"/>
            <a:ext cx="3197919" cy="2398439"/>
          </a:xfrm>
          <a:prstGeom prst="rect">
            <a:avLst/>
          </a:prstGeom>
          <a:ln w="12700">
            <a:solidFill>
              <a:schemeClr val="tx1"/>
            </a:solidFill>
          </a:ln>
        </p:spPr>
      </p:pic>
      <p:sp>
        <p:nvSpPr>
          <p:cNvPr id="21" name="TextBox 20">
            <a:extLst>
              <a:ext uri="{FF2B5EF4-FFF2-40B4-BE49-F238E27FC236}">
                <a16:creationId xmlns:a16="http://schemas.microsoft.com/office/drawing/2014/main" id="{E8AD5206-10DC-43E6-B16F-EA1A620533E1}"/>
              </a:ext>
            </a:extLst>
          </p:cNvPr>
          <p:cNvSpPr txBox="1"/>
          <p:nvPr/>
        </p:nvSpPr>
        <p:spPr>
          <a:xfrm>
            <a:off x="10105534" y="3948974"/>
            <a:ext cx="132784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mj-lt"/>
                <a:ea typeface="+mj-ea"/>
                <a:cs typeface="+mj-cs"/>
                <a:sym typeface="Calibri"/>
              </a:rPr>
              <a:t>Undersized Field (Back)</a:t>
            </a:r>
          </a:p>
        </p:txBody>
      </p:sp>
      <p:sp>
        <p:nvSpPr>
          <p:cNvPr id="27" name="TextBox 26">
            <a:extLst>
              <a:ext uri="{FF2B5EF4-FFF2-40B4-BE49-F238E27FC236}">
                <a16:creationId xmlns:a16="http://schemas.microsoft.com/office/drawing/2014/main" id="{E1D41D44-D27E-4950-9DAA-9ABD0218D37E}"/>
              </a:ext>
            </a:extLst>
          </p:cNvPr>
          <p:cNvSpPr txBox="1"/>
          <p:nvPr/>
        </p:nvSpPr>
        <p:spPr>
          <a:xfrm>
            <a:off x="6010560" y="3943230"/>
            <a:ext cx="168822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mj-lt"/>
                <a:ea typeface="+mj-ea"/>
                <a:cs typeface="+mj-cs"/>
                <a:sym typeface="Calibri"/>
              </a:rPr>
              <a:t>Current Field Condition (Back)</a:t>
            </a:r>
          </a:p>
        </p:txBody>
      </p:sp>
      <p:sp>
        <p:nvSpPr>
          <p:cNvPr id="28" name="TextBox 27">
            <a:extLst>
              <a:ext uri="{FF2B5EF4-FFF2-40B4-BE49-F238E27FC236}">
                <a16:creationId xmlns:a16="http://schemas.microsoft.com/office/drawing/2014/main" id="{B786D592-4E84-4097-8F49-09374CD17943}"/>
              </a:ext>
            </a:extLst>
          </p:cNvPr>
          <p:cNvSpPr txBox="1"/>
          <p:nvPr/>
        </p:nvSpPr>
        <p:spPr>
          <a:xfrm>
            <a:off x="2018703" y="3931745"/>
            <a:ext cx="203346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mj-lt"/>
                <a:ea typeface="+mj-ea"/>
                <a:cs typeface="+mj-cs"/>
                <a:sym typeface="Calibri"/>
              </a:rPr>
              <a:t>Current Outdated Cinder Field (Back)</a:t>
            </a:r>
          </a:p>
        </p:txBody>
      </p:sp>
      <p:sp>
        <p:nvSpPr>
          <p:cNvPr id="29" name="TextBox 28">
            <a:extLst>
              <a:ext uri="{FF2B5EF4-FFF2-40B4-BE49-F238E27FC236}">
                <a16:creationId xmlns:a16="http://schemas.microsoft.com/office/drawing/2014/main" id="{1F99812D-BF34-41AD-BCB4-5798B28928C6}"/>
              </a:ext>
            </a:extLst>
          </p:cNvPr>
          <p:cNvSpPr txBox="1"/>
          <p:nvPr/>
        </p:nvSpPr>
        <p:spPr>
          <a:xfrm>
            <a:off x="1668544" y="1273735"/>
            <a:ext cx="2295647"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mj-lt"/>
                <a:ea typeface="+mj-ea"/>
                <a:cs typeface="+mj-cs"/>
                <a:sym typeface="Calibri"/>
              </a:rPr>
              <a:t>Current Condition along Sherbrook (Front)</a:t>
            </a:r>
          </a:p>
        </p:txBody>
      </p:sp>
      <p:sp>
        <p:nvSpPr>
          <p:cNvPr id="30" name="TextBox 29">
            <a:extLst>
              <a:ext uri="{FF2B5EF4-FFF2-40B4-BE49-F238E27FC236}">
                <a16:creationId xmlns:a16="http://schemas.microsoft.com/office/drawing/2014/main" id="{E5DFE795-14D8-4164-9427-6790CD12B776}"/>
              </a:ext>
            </a:extLst>
          </p:cNvPr>
          <p:cNvSpPr txBox="1"/>
          <p:nvPr/>
        </p:nvSpPr>
        <p:spPr>
          <a:xfrm>
            <a:off x="6010560" y="1273736"/>
            <a:ext cx="168822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mj-lt"/>
                <a:ea typeface="+mj-ea"/>
                <a:cs typeface="+mj-cs"/>
                <a:sym typeface="Calibri"/>
              </a:rPr>
              <a:t>Current Field Condition (Front)</a:t>
            </a:r>
          </a:p>
        </p:txBody>
      </p:sp>
      <p:sp>
        <p:nvSpPr>
          <p:cNvPr id="31" name="TextBox 30">
            <a:extLst>
              <a:ext uri="{FF2B5EF4-FFF2-40B4-BE49-F238E27FC236}">
                <a16:creationId xmlns:a16="http://schemas.microsoft.com/office/drawing/2014/main" id="{0166A61A-20C3-4202-A1E6-1517C6D36DF2}"/>
              </a:ext>
            </a:extLst>
          </p:cNvPr>
          <p:cNvSpPr txBox="1"/>
          <p:nvPr/>
        </p:nvSpPr>
        <p:spPr>
          <a:xfrm>
            <a:off x="9745156" y="1273736"/>
            <a:ext cx="169047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mj-lt"/>
                <a:ea typeface="+mj-ea"/>
                <a:cs typeface="+mj-cs"/>
                <a:sym typeface="Calibri"/>
              </a:rPr>
              <a:t>Current Field Condition (Front)</a:t>
            </a:r>
          </a:p>
        </p:txBody>
      </p:sp>
    </p:spTree>
    <p:extLst>
      <p:ext uri="{BB962C8B-B14F-4D97-AF65-F5344CB8AC3E}">
        <p14:creationId xmlns:p14="http://schemas.microsoft.com/office/powerpoint/2010/main" val="252344617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Scope of Work (Front Field Marking)</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1</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2</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3</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1776036"/>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3</a:t>
            </a:r>
          </a:p>
        </p:txBody>
      </p:sp>
      <p:sp>
        <p:nvSpPr>
          <p:cNvPr id="6" name="TextBox 5">
            <a:extLst>
              <a:ext uri="{FF2B5EF4-FFF2-40B4-BE49-F238E27FC236}">
                <a16:creationId xmlns:a16="http://schemas.microsoft.com/office/drawing/2014/main" id="{7DD7046F-2642-4107-833E-C416A504BDD1}"/>
              </a:ext>
            </a:extLst>
          </p:cNvPr>
          <p:cNvSpPr txBox="1"/>
          <p:nvPr/>
        </p:nvSpPr>
        <p:spPr>
          <a:xfrm>
            <a:off x="174010" y="4883446"/>
            <a:ext cx="20525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Center Circle</a:t>
            </a:r>
          </a:p>
        </p:txBody>
      </p:sp>
      <p:sp>
        <p:nvSpPr>
          <p:cNvPr id="7" name="TextBox 6">
            <a:extLst>
              <a:ext uri="{FF2B5EF4-FFF2-40B4-BE49-F238E27FC236}">
                <a16:creationId xmlns:a16="http://schemas.microsoft.com/office/drawing/2014/main" id="{CEC1D902-FE1D-41C2-9CF9-68520DAA0081}"/>
              </a:ext>
            </a:extLst>
          </p:cNvPr>
          <p:cNvSpPr txBox="1"/>
          <p:nvPr/>
        </p:nvSpPr>
        <p:spPr>
          <a:xfrm>
            <a:off x="174009" y="5321030"/>
            <a:ext cx="2764385"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500" dirty="0"/>
              <a:t>White Lines – Football</a:t>
            </a:r>
          </a:p>
          <a:p>
            <a:pPr marL="0" marR="0" indent="0" algn="l" defTabSz="91440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chemeClr val="tx1"/>
                </a:solidFill>
                <a:effectLst/>
                <a:uFillTx/>
                <a:latin typeface="+mj-lt"/>
                <a:ea typeface="+mj-ea"/>
                <a:cs typeface="+mj-cs"/>
                <a:sym typeface="Calibri"/>
              </a:rPr>
              <a:t>Yellow Lines </a:t>
            </a:r>
            <a:r>
              <a:rPr kumimoji="0" lang="en-US" sz="1500" b="0" i="0" u="none" strike="noStrike" cap="none" spc="0" normalizeH="0" baseline="0" dirty="0">
                <a:ln>
                  <a:noFill/>
                </a:ln>
                <a:solidFill>
                  <a:srgbClr val="000000"/>
                </a:solidFill>
                <a:effectLst/>
                <a:uFillTx/>
                <a:latin typeface="+mj-lt"/>
                <a:ea typeface="+mj-ea"/>
                <a:cs typeface="+mj-cs"/>
                <a:sym typeface="Calibri"/>
              </a:rPr>
              <a:t>– Soccer</a:t>
            </a:r>
          </a:p>
          <a:p>
            <a:pPr marL="0" marR="0" indent="0" algn="l" defTabSz="914400" rtl="0" fontAlgn="auto" latinLnBrk="0" hangingPunct="0">
              <a:lnSpc>
                <a:spcPct val="100000"/>
              </a:lnSpc>
              <a:spcBef>
                <a:spcPts val="0"/>
              </a:spcBef>
              <a:spcAft>
                <a:spcPts val="0"/>
              </a:spcAft>
              <a:buClrTx/>
              <a:buSzTx/>
              <a:buFontTx/>
              <a:buNone/>
              <a:tabLst/>
            </a:pPr>
            <a:r>
              <a:rPr lang="en-US" sz="1500" dirty="0"/>
              <a:t>Orange Lines – Field Hockey</a:t>
            </a:r>
          </a:p>
          <a:p>
            <a:pPr marL="0" marR="0" indent="0" algn="l" defTabSz="91440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mj-lt"/>
                <a:ea typeface="+mj-ea"/>
                <a:cs typeface="+mj-cs"/>
                <a:sym typeface="Calibri"/>
              </a:rPr>
              <a:t>Blue Tick marks – Unified Lacrosse</a:t>
            </a:r>
          </a:p>
        </p:txBody>
      </p:sp>
      <p:pic>
        <p:nvPicPr>
          <p:cNvPr id="4" name="Picture 3">
            <a:extLst>
              <a:ext uri="{FF2B5EF4-FFF2-40B4-BE49-F238E27FC236}">
                <a16:creationId xmlns:a16="http://schemas.microsoft.com/office/drawing/2014/main" id="{DE5C088D-B52B-4507-ACEC-0C4372081136}"/>
              </a:ext>
            </a:extLst>
          </p:cNvPr>
          <p:cNvPicPr>
            <a:picLocks noChangeAspect="1"/>
          </p:cNvPicPr>
          <p:nvPr/>
        </p:nvPicPr>
        <p:blipFill rotWithShape="1">
          <a:blip r:embed="rId4"/>
          <a:srcRect l="57059" t="11586" r="6397" b="4902"/>
          <a:stretch/>
        </p:blipFill>
        <p:spPr>
          <a:xfrm>
            <a:off x="3387179" y="1233174"/>
            <a:ext cx="8168876" cy="5250313"/>
          </a:xfrm>
          <a:prstGeom prst="rect">
            <a:avLst/>
          </a:prstGeom>
        </p:spPr>
      </p:pic>
      <p:pic>
        <p:nvPicPr>
          <p:cNvPr id="8" name="Picture 7">
            <a:extLst>
              <a:ext uri="{FF2B5EF4-FFF2-40B4-BE49-F238E27FC236}">
                <a16:creationId xmlns:a16="http://schemas.microsoft.com/office/drawing/2014/main" id="{B5FF77FB-4BBB-4B4B-9D50-436A2C506A6B}"/>
              </a:ext>
            </a:extLst>
          </p:cNvPr>
          <p:cNvPicPr>
            <a:picLocks noChangeAspect="1"/>
          </p:cNvPicPr>
          <p:nvPr/>
        </p:nvPicPr>
        <p:blipFill rotWithShape="1">
          <a:blip r:embed="rId5"/>
          <a:srcRect l="59632" t="22680" r="21691" b="11961"/>
          <a:stretch/>
        </p:blipFill>
        <p:spPr>
          <a:xfrm>
            <a:off x="332542" y="3175304"/>
            <a:ext cx="1735472" cy="1708142"/>
          </a:xfrm>
          <a:prstGeom prst="rect">
            <a:avLst/>
          </a:prstGeom>
        </p:spPr>
      </p:pic>
    </p:spTree>
    <p:extLst>
      <p:ext uri="{BB962C8B-B14F-4D97-AF65-F5344CB8AC3E}">
        <p14:creationId xmlns:p14="http://schemas.microsoft.com/office/powerpoint/2010/main" val="335730434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Scope of Work (Back Track Marking)</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1</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2</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3</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1776036"/>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4</a:t>
            </a:r>
          </a:p>
        </p:txBody>
      </p:sp>
      <p:sp>
        <p:nvSpPr>
          <p:cNvPr id="7" name="TextBox 6">
            <a:extLst>
              <a:ext uri="{FF2B5EF4-FFF2-40B4-BE49-F238E27FC236}">
                <a16:creationId xmlns:a16="http://schemas.microsoft.com/office/drawing/2014/main" id="{CEC1D902-FE1D-41C2-9CF9-68520DAA0081}"/>
              </a:ext>
            </a:extLst>
          </p:cNvPr>
          <p:cNvSpPr txBox="1"/>
          <p:nvPr/>
        </p:nvSpPr>
        <p:spPr>
          <a:xfrm>
            <a:off x="174009" y="5374401"/>
            <a:ext cx="2764385"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500" dirty="0"/>
              <a:t>Natural Grass Field in the Middle</a:t>
            </a:r>
          </a:p>
          <a:p>
            <a:pPr marL="0" marR="0" indent="0" algn="l" defTabSz="914400" rtl="0" fontAlgn="auto" latinLnBrk="0" hangingPunct="0">
              <a:lnSpc>
                <a:spcPct val="100000"/>
              </a:lnSpc>
              <a:spcBef>
                <a:spcPts val="0"/>
              </a:spcBef>
              <a:spcAft>
                <a:spcPts val="0"/>
              </a:spcAft>
              <a:buClrTx/>
              <a:buSzTx/>
              <a:buFontTx/>
              <a:buNone/>
              <a:tabLst/>
            </a:pPr>
            <a:r>
              <a:rPr lang="en-US" sz="1500" dirty="0">
                <a:solidFill>
                  <a:schemeClr val="tx1"/>
                </a:solidFill>
              </a:rPr>
              <a:t>300M 6 Lanes</a:t>
            </a:r>
            <a:endParaRPr kumimoji="0" lang="en-US" sz="15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1500" dirty="0"/>
              <a:t>High Jump Area</a:t>
            </a:r>
          </a:p>
          <a:p>
            <a:pPr marL="0" marR="0" indent="0" algn="l" defTabSz="914400" rtl="0" fontAlgn="auto" latinLnBrk="0" hangingPunct="0">
              <a:lnSpc>
                <a:spcPct val="100000"/>
              </a:lnSpc>
              <a:spcBef>
                <a:spcPts val="0"/>
              </a:spcBef>
              <a:spcAft>
                <a:spcPts val="0"/>
              </a:spcAft>
              <a:buClrTx/>
              <a:buSzTx/>
              <a:buFontTx/>
              <a:buNone/>
              <a:tabLst/>
            </a:pPr>
            <a:r>
              <a:rPr lang="en-US" sz="1500" dirty="0"/>
              <a:t>Long Jump Area</a:t>
            </a:r>
            <a:endParaRPr kumimoji="0" lang="en-US" sz="1500" b="0" i="0" u="none" strike="noStrike" cap="none" spc="0" normalizeH="0" baseline="0" dirty="0">
              <a:ln>
                <a:noFill/>
              </a:ln>
              <a:solidFill>
                <a:srgbClr val="000000"/>
              </a:solidFill>
              <a:effectLst/>
              <a:uFillTx/>
              <a:latin typeface="+mj-lt"/>
              <a:ea typeface="+mj-ea"/>
              <a:cs typeface="+mj-cs"/>
              <a:sym typeface="Calibri"/>
            </a:endParaRPr>
          </a:p>
        </p:txBody>
      </p:sp>
      <p:pic>
        <p:nvPicPr>
          <p:cNvPr id="3" name="Picture 2">
            <a:extLst>
              <a:ext uri="{FF2B5EF4-FFF2-40B4-BE49-F238E27FC236}">
                <a16:creationId xmlns:a16="http://schemas.microsoft.com/office/drawing/2014/main" id="{811AC1DD-7BF4-40E8-8FC7-CE1BE8D589AB}"/>
              </a:ext>
            </a:extLst>
          </p:cNvPr>
          <p:cNvPicPr>
            <a:picLocks noChangeAspect="1"/>
          </p:cNvPicPr>
          <p:nvPr/>
        </p:nvPicPr>
        <p:blipFill rotWithShape="1">
          <a:blip r:embed="rId4"/>
          <a:srcRect l="59779" t="11586" r="1040" b="6732"/>
          <a:stretch/>
        </p:blipFill>
        <p:spPr>
          <a:xfrm>
            <a:off x="3077769" y="1230363"/>
            <a:ext cx="8870858" cy="5201219"/>
          </a:xfrm>
          <a:prstGeom prst="rect">
            <a:avLst/>
          </a:prstGeom>
          <a:ln>
            <a:solidFill>
              <a:schemeClr val="tx1"/>
            </a:solidFill>
          </a:ln>
        </p:spPr>
      </p:pic>
    </p:spTree>
    <p:extLst>
      <p:ext uri="{BB962C8B-B14F-4D97-AF65-F5344CB8AC3E}">
        <p14:creationId xmlns:p14="http://schemas.microsoft.com/office/powerpoint/2010/main" val="74768635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9"/>
            <a:ext cx="2378378" cy="2201086"/>
          </a:xfrm>
          <a:prstGeom prst="rect">
            <a:avLst/>
          </a:prstGeom>
        </p:spPr>
        <p:txBody>
          <a:bodyPr>
            <a:normAutofit fontScale="90000"/>
          </a:bodyPr>
          <a:lstStyle>
            <a:lvl1pPr>
              <a:defRPr b="1">
                <a:solidFill>
                  <a:srgbClr val="B09042"/>
                </a:solidFill>
                <a:latin typeface="+mn-lt"/>
                <a:ea typeface="+mn-ea"/>
                <a:cs typeface="+mn-cs"/>
                <a:sym typeface="Helvetica"/>
              </a:defRPr>
            </a:lvl1pPr>
          </a:lstStyle>
          <a:p>
            <a:r>
              <a:rPr lang="en-US" sz="3500" dirty="0"/>
              <a:t>Beverly Hills Projects</a:t>
            </a:r>
            <a:br>
              <a:rPr lang="en-US" sz="3500" dirty="0"/>
            </a:br>
            <a:br>
              <a:rPr lang="en-US" sz="3500" dirty="0"/>
            </a:br>
            <a:r>
              <a:rPr lang="en-US" sz="3500" dirty="0"/>
              <a:t>Renderings</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5</a:t>
            </a:r>
          </a:p>
        </p:txBody>
      </p:sp>
      <p:pic>
        <p:nvPicPr>
          <p:cNvPr id="14" name="Picture 13">
            <a:extLst>
              <a:ext uri="{FF2B5EF4-FFF2-40B4-BE49-F238E27FC236}">
                <a16:creationId xmlns:a16="http://schemas.microsoft.com/office/drawing/2014/main" id="{D40FA56F-F49E-4DE8-AA3A-D5754CF778FF}"/>
              </a:ext>
            </a:extLst>
          </p:cNvPr>
          <p:cNvPicPr>
            <a:picLocks noChangeAspect="1"/>
          </p:cNvPicPr>
          <p:nvPr/>
        </p:nvPicPr>
        <p:blipFill rotWithShape="1">
          <a:blip r:embed="rId4"/>
          <a:srcRect l="57045" t="15185" r="7424" b="4277"/>
          <a:stretch/>
        </p:blipFill>
        <p:spPr>
          <a:xfrm>
            <a:off x="7305521" y="809672"/>
            <a:ext cx="4425131" cy="2821135"/>
          </a:xfrm>
          <a:prstGeom prst="rect">
            <a:avLst/>
          </a:prstGeom>
        </p:spPr>
      </p:pic>
      <p:pic>
        <p:nvPicPr>
          <p:cNvPr id="15" name="Picture 14">
            <a:extLst>
              <a:ext uri="{FF2B5EF4-FFF2-40B4-BE49-F238E27FC236}">
                <a16:creationId xmlns:a16="http://schemas.microsoft.com/office/drawing/2014/main" id="{33D24331-BAED-41E8-B4BC-51440ED54469}"/>
              </a:ext>
            </a:extLst>
          </p:cNvPr>
          <p:cNvPicPr>
            <a:picLocks noChangeAspect="1"/>
          </p:cNvPicPr>
          <p:nvPr/>
        </p:nvPicPr>
        <p:blipFill rotWithShape="1">
          <a:blip r:embed="rId5"/>
          <a:srcRect l="57166" t="13569" r="7502" b="4006"/>
          <a:stretch/>
        </p:blipFill>
        <p:spPr>
          <a:xfrm>
            <a:off x="2857570" y="794609"/>
            <a:ext cx="4322727" cy="2836197"/>
          </a:xfrm>
          <a:prstGeom prst="rect">
            <a:avLst/>
          </a:prstGeom>
        </p:spPr>
      </p:pic>
      <p:pic>
        <p:nvPicPr>
          <p:cNvPr id="16" name="Picture 15">
            <a:extLst>
              <a:ext uri="{FF2B5EF4-FFF2-40B4-BE49-F238E27FC236}">
                <a16:creationId xmlns:a16="http://schemas.microsoft.com/office/drawing/2014/main" id="{8946FED0-A435-444D-A4C2-0C060C935CA3}"/>
              </a:ext>
            </a:extLst>
          </p:cNvPr>
          <p:cNvPicPr>
            <a:picLocks noChangeAspect="1"/>
          </p:cNvPicPr>
          <p:nvPr/>
        </p:nvPicPr>
        <p:blipFill rotWithShape="1">
          <a:blip r:embed="rId6"/>
          <a:srcRect l="56970" t="14533" r="7349" b="4007"/>
          <a:stretch/>
        </p:blipFill>
        <p:spPr>
          <a:xfrm>
            <a:off x="2857570" y="3718357"/>
            <a:ext cx="4322727" cy="2775564"/>
          </a:xfrm>
          <a:prstGeom prst="rect">
            <a:avLst/>
          </a:prstGeom>
        </p:spPr>
      </p:pic>
      <p:pic>
        <p:nvPicPr>
          <p:cNvPr id="4" name="Picture 3">
            <a:extLst>
              <a:ext uri="{FF2B5EF4-FFF2-40B4-BE49-F238E27FC236}">
                <a16:creationId xmlns:a16="http://schemas.microsoft.com/office/drawing/2014/main" id="{D01463D5-0661-4205-B743-15399199B615}"/>
              </a:ext>
            </a:extLst>
          </p:cNvPr>
          <p:cNvPicPr>
            <a:picLocks noChangeAspect="1"/>
          </p:cNvPicPr>
          <p:nvPr/>
        </p:nvPicPr>
        <p:blipFill rotWithShape="1">
          <a:blip r:embed="rId7"/>
          <a:srcRect l="8058" t="10710" r="52846" b="6579"/>
          <a:stretch/>
        </p:blipFill>
        <p:spPr>
          <a:xfrm>
            <a:off x="7305521" y="3765273"/>
            <a:ext cx="4425131" cy="2728647"/>
          </a:xfrm>
          <a:prstGeom prst="rect">
            <a:avLst/>
          </a:prstGeom>
          <a:ln>
            <a:solidFill>
              <a:schemeClr val="tx1"/>
            </a:solidFill>
          </a:ln>
        </p:spPr>
      </p:pic>
    </p:spTree>
    <p:extLst>
      <p:ext uri="{BB962C8B-B14F-4D97-AF65-F5344CB8AC3E}">
        <p14:creationId xmlns:p14="http://schemas.microsoft.com/office/powerpoint/2010/main" val="280055444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Scope of Work – Field and Track Materials</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1</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2</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3</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1776036"/>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6</a:t>
            </a:r>
          </a:p>
        </p:txBody>
      </p:sp>
      <p:pic>
        <p:nvPicPr>
          <p:cNvPr id="3" name="Picture 2">
            <a:extLst>
              <a:ext uri="{FF2B5EF4-FFF2-40B4-BE49-F238E27FC236}">
                <a16:creationId xmlns:a16="http://schemas.microsoft.com/office/drawing/2014/main" id="{4409167A-1058-4880-A972-0D88EDC6FA0D}"/>
              </a:ext>
            </a:extLst>
          </p:cNvPr>
          <p:cNvPicPr>
            <a:picLocks noChangeAspect="1"/>
          </p:cNvPicPr>
          <p:nvPr/>
        </p:nvPicPr>
        <p:blipFill rotWithShape="1">
          <a:blip r:embed="rId4"/>
          <a:srcRect l="1026" t="26424" r="93682" b="54880"/>
          <a:stretch/>
        </p:blipFill>
        <p:spPr>
          <a:xfrm>
            <a:off x="2827334" y="1620176"/>
            <a:ext cx="2204462" cy="2190815"/>
          </a:xfrm>
          <a:prstGeom prst="rect">
            <a:avLst/>
          </a:prstGeom>
        </p:spPr>
      </p:pic>
      <p:pic>
        <p:nvPicPr>
          <p:cNvPr id="4" name="Picture 3">
            <a:extLst>
              <a:ext uri="{FF2B5EF4-FFF2-40B4-BE49-F238E27FC236}">
                <a16:creationId xmlns:a16="http://schemas.microsoft.com/office/drawing/2014/main" id="{B6FF7DFF-591A-483B-9B5C-54495D329D62}"/>
              </a:ext>
            </a:extLst>
          </p:cNvPr>
          <p:cNvPicPr>
            <a:picLocks noChangeAspect="1"/>
          </p:cNvPicPr>
          <p:nvPr/>
        </p:nvPicPr>
        <p:blipFill rotWithShape="1">
          <a:blip r:embed="rId5"/>
          <a:srcRect l="26056" t="40996" r="65361" b="30688"/>
          <a:stretch/>
        </p:blipFill>
        <p:spPr>
          <a:xfrm>
            <a:off x="2676505" y="3995694"/>
            <a:ext cx="2677213" cy="2484259"/>
          </a:xfrm>
          <a:prstGeom prst="rect">
            <a:avLst/>
          </a:prstGeom>
        </p:spPr>
      </p:pic>
      <p:sp>
        <p:nvSpPr>
          <p:cNvPr id="5" name="TextBox 4">
            <a:extLst>
              <a:ext uri="{FF2B5EF4-FFF2-40B4-BE49-F238E27FC236}">
                <a16:creationId xmlns:a16="http://schemas.microsoft.com/office/drawing/2014/main" id="{8481E8C3-19D3-4C90-B310-FE484B957FAE}"/>
              </a:ext>
            </a:extLst>
          </p:cNvPr>
          <p:cNvSpPr txBox="1"/>
          <p:nvPr/>
        </p:nvSpPr>
        <p:spPr>
          <a:xfrm>
            <a:off x="5504547" y="4446849"/>
            <a:ext cx="6136850" cy="15850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00" b="1" i="0" u="none" strike="noStrike" cap="none" spc="0" normalizeH="0" baseline="0" dirty="0" err="1">
                <a:ln>
                  <a:noFill/>
                </a:ln>
                <a:solidFill>
                  <a:srgbClr val="000000"/>
                </a:solidFill>
                <a:effectLst/>
                <a:uFillTx/>
                <a:latin typeface="+mj-lt"/>
                <a:ea typeface="+mj-ea"/>
                <a:cs typeface="+mj-cs"/>
                <a:sym typeface="Calibri"/>
              </a:rPr>
              <a:t>FieldTurf</a:t>
            </a:r>
            <a:r>
              <a:rPr kumimoji="0" lang="en-US" sz="2500" b="1" i="0" u="none" strike="noStrike" cap="none" spc="0" normalizeH="0" baseline="0" dirty="0">
                <a:ln>
                  <a:noFill/>
                </a:ln>
                <a:solidFill>
                  <a:srgbClr val="000000"/>
                </a:solidFill>
                <a:effectLst/>
                <a:uFillTx/>
                <a:latin typeface="+mj-lt"/>
                <a:ea typeface="+mj-ea"/>
                <a:cs typeface="+mj-cs"/>
                <a:sym typeface="Calibri"/>
              </a:rPr>
              <a:t> – Prestige Vertex</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Featured Installations: </a:t>
            </a:r>
          </a:p>
          <a:p>
            <a:pPr marL="285750" marR="0" indent="-285750" algn="l" defTabSz="914400" rtl="0" fontAlgn="auto" latinLnBrk="0" hangingPunct="0">
              <a:lnSpc>
                <a:spcPct val="100000"/>
              </a:lnSpc>
              <a:spcBef>
                <a:spcPts val="0"/>
              </a:spcBef>
              <a:spcAft>
                <a:spcPts val="0"/>
              </a:spcAft>
              <a:buClrTx/>
              <a:buSzTx/>
              <a:buFontTx/>
              <a:buChar char="-"/>
              <a:tabLst/>
            </a:pPr>
            <a:r>
              <a:rPr lang="en-US" dirty="0"/>
              <a:t>Garnet Valley High School Stadium</a:t>
            </a:r>
          </a:p>
          <a:p>
            <a:pPr marL="285750" marR="0" indent="-285750" algn="l" defTabSz="914400" rtl="0" fontAlgn="auto" latinLnBrk="0" hangingPunct="0">
              <a:lnSpc>
                <a:spcPct val="100000"/>
              </a:lnSpc>
              <a:spcBef>
                <a:spcPts val="0"/>
              </a:spcBef>
              <a:spcAft>
                <a:spcPts val="0"/>
              </a:spcAft>
              <a:buClrTx/>
              <a:buSzTx/>
              <a:buFontTx/>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The Haverford School Sabol Field</a:t>
            </a:r>
          </a:p>
        </p:txBody>
      </p:sp>
      <p:sp>
        <p:nvSpPr>
          <p:cNvPr id="14" name="TextBox 13">
            <a:extLst>
              <a:ext uri="{FF2B5EF4-FFF2-40B4-BE49-F238E27FC236}">
                <a16:creationId xmlns:a16="http://schemas.microsoft.com/office/drawing/2014/main" id="{708869D7-D209-42CC-9C88-B77B2A79E489}"/>
              </a:ext>
            </a:extLst>
          </p:cNvPr>
          <p:cNvSpPr txBox="1"/>
          <p:nvPr/>
        </p:nvSpPr>
        <p:spPr>
          <a:xfrm>
            <a:off x="5503857" y="1899015"/>
            <a:ext cx="6136850" cy="15850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00" b="1" i="0" u="none" strike="noStrike" cap="none" spc="0" normalizeH="0" baseline="0" dirty="0">
                <a:ln>
                  <a:noFill/>
                </a:ln>
                <a:solidFill>
                  <a:srgbClr val="000000"/>
                </a:solidFill>
                <a:effectLst/>
                <a:uFillTx/>
                <a:latin typeface="+mj-lt"/>
                <a:ea typeface="+mj-ea"/>
                <a:cs typeface="+mj-cs"/>
                <a:sym typeface="Calibri"/>
              </a:rPr>
              <a:t>Beynon BSS 300 or Equivalent</a:t>
            </a:r>
          </a:p>
          <a:p>
            <a:pPr marL="0" marR="0" indent="0" algn="l" defTabSz="914400" rtl="0" fontAlgn="auto" latinLnBrk="0" hangingPunct="0">
              <a:lnSpc>
                <a:spcPct val="100000"/>
              </a:lnSpc>
              <a:spcBef>
                <a:spcPts val="0"/>
              </a:spcBef>
              <a:spcAft>
                <a:spcPts val="0"/>
              </a:spcAft>
              <a:buClrTx/>
              <a:buSzTx/>
              <a:buFontTx/>
              <a:buNone/>
              <a:tabLst/>
            </a:pPr>
            <a:endParaRPr lang="en-US" dirty="0"/>
          </a:p>
          <a:p>
            <a:r>
              <a:rPr lang="en-US" dirty="0"/>
              <a:t>Featured Installations: </a:t>
            </a:r>
          </a:p>
          <a:p>
            <a:pPr marL="285750" indent="-285750">
              <a:buFontTx/>
              <a:buChar char="-"/>
            </a:pPr>
            <a:r>
              <a:rPr lang="en-US" dirty="0"/>
              <a:t>Harvard University</a:t>
            </a:r>
          </a:p>
          <a:p>
            <a:pPr marL="285750" indent="-285750">
              <a:buFontTx/>
              <a:buChar char="-"/>
            </a:pPr>
            <a:r>
              <a:rPr lang="en-US" dirty="0"/>
              <a:t>University of Memphis</a:t>
            </a:r>
          </a:p>
        </p:txBody>
      </p:sp>
      <p:sp>
        <p:nvSpPr>
          <p:cNvPr id="6" name="TextBox 5">
            <a:extLst>
              <a:ext uri="{FF2B5EF4-FFF2-40B4-BE49-F238E27FC236}">
                <a16:creationId xmlns:a16="http://schemas.microsoft.com/office/drawing/2014/main" id="{A3EB431A-0ED7-4A27-938E-0A763DB8F1D2}"/>
              </a:ext>
            </a:extLst>
          </p:cNvPr>
          <p:cNvSpPr txBox="1"/>
          <p:nvPr/>
        </p:nvSpPr>
        <p:spPr>
          <a:xfrm>
            <a:off x="150813" y="5986716"/>
            <a:ext cx="237555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mj-lt"/>
                <a:ea typeface="+mj-ea"/>
                <a:cs typeface="+mj-cs"/>
                <a:sym typeface="Calibri"/>
              </a:rPr>
              <a:t>HS Track: Mondo</a:t>
            </a:r>
          </a:p>
          <a:p>
            <a:pPr marL="0" marR="0" indent="0" algn="l" defTabSz="914400" rtl="0" fontAlgn="auto" latinLnBrk="0" hangingPunct="0">
              <a:lnSpc>
                <a:spcPct val="100000"/>
              </a:lnSpc>
              <a:spcBef>
                <a:spcPts val="0"/>
              </a:spcBef>
              <a:spcAft>
                <a:spcPts val="0"/>
              </a:spcAft>
              <a:buClrTx/>
              <a:buSzTx/>
              <a:buFontTx/>
              <a:buNone/>
              <a:tabLst/>
            </a:pPr>
            <a:r>
              <a:rPr lang="en-US" sz="1500" dirty="0"/>
              <a:t>HS Field: Vertex Core</a:t>
            </a:r>
            <a:endParaRPr kumimoji="0" lang="en-US" sz="15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55586141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95469" y="357136"/>
            <a:ext cx="10313410" cy="517055"/>
          </a:xfrm>
          <a:prstGeom prst="rect">
            <a:avLst/>
          </a:prstGeom>
          <a:noFill/>
        </p:spPr>
        <p:txBody>
          <a:bodyPr wrap="square" lIns="109718" tIns="54859" rIns="109718" bIns="54859" rtlCol="0">
            <a:spAutoFit/>
          </a:bodyPr>
          <a:lstStyle/>
          <a:p>
            <a:pPr>
              <a:tabLst>
                <a:tab pos="8092440" algn="l"/>
              </a:tabLst>
            </a:pPr>
            <a:r>
              <a:rPr lang="en-US" sz="2640" b="1" dirty="0">
                <a:solidFill>
                  <a:schemeClr val="bg1"/>
                </a:solidFill>
                <a:latin typeface="Calibri"/>
                <a:cs typeface="Calibri"/>
              </a:rPr>
              <a:t>Light Control Matters</a:t>
            </a:r>
          </a:p>
        </p:txBody>
      </p:sp>
      <p:pic>
        <p:nvPicPr>
          <p:cNvPr id="3" name="Picture 2" descr="A picture containing stadium&#10;&#10;Description automatically generated">
            <a:extLst>
              <a:ext uri="{FF2B5EF4-FFF2-40B4-BE49-F238E27FC236}">
                <a16:creationId xmlns:a16="http://schemas.microsoft.com/office/drawing/2014/main" id="{0873FC42-AA50-4BFE-B011-AEBA19DB5A1F}"/>
              </a:ext>
            </a:extLst>
          </p:cNvPr>
          <p:cNvPicPr>
            <a:picLocks noChangeAspect="1"/>
          </p:cNvPicPr>
          <p:nvPr/>
        </p:nvPicPr>
        <p:blipFill rotWithShape="1">
          <a:blip r:embed="rId3"/>
          <a:srcRect b="49972"/>
          <a:stretch/>
        </p:blipFill>
        <p:spPr>
          <a:xfrm>
            <a:off x="6643991" y="1486483"/>
            <a:ext cx="4116681" cy="3087591"/>
          </a:xfrm>
          <a:prstGeom prst="rect">
            <a:avLst/>
          </a:prstGeom>
        </p:spPr>
      </p:pic>
      <p:sp>
        <p:nvSpPr>
          <p:cNvPr id="13" name="Slide Number Placeholder 1">
            <a:extLst>
              <a:ext uri="{FF2B5EF4-FFF2-40B4-BE49-F238E27FC236}">
                <a16:creationId xmlns:a16="http://schemas.microsoft.com/office/drawing/2014/main" id="{1F1BD443-E7D9-4239-B67C-44D8D41C7F94}"/>
              </a:ext>
            </a:extLst>
          </p:cNvPr>
          <p:cNvSpPr txBox="1">
            <a:spLocks/>
          </p:cNvSpPr>
          <p:nvPr/>
        </p:nvSpPr>
        <p:spPr>
          <a:xfrm>
            <a:off x="11921167" y="6541707"/>
            <a:ext cx="170879" cy="27699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r>
              <a:rPr lang="en-US" dirty="0">
                <a:solidFill>
                  <a:schemeClr val="bg1"/>
                </a:solidFill>
              </a:rPr>
              <a:t>7</a:t>
            </a:r>
          </a:p>
        </p:txBody>
      </p:sp>
      <p:pic>
        <p:nvPicPr>
          <p:cNvPr id="14" name="Picture 13" descr="A picture containing stadium&#10;&#10;Description automatically generated">
            <a:extLst>
              <a:ext uri="{FF2B5EF4-FFF2-40B4-BE49-F238E27FC236}">
                <a16:creationId xmlns:a16="http://schemas.microsoft.com/office/drawing/2014/main" id="{1D65D361-A9A4-4F53-A98B-2CA50E2FC8D5}"/>
              </a:ext>
            </a:extLst>
          </p:cNvPr>
          <p:cNvPicPr>
            <a:picLocks noChangeAspect="1"/>
          </p:cNvPicPr>
          <p:nvPr/>
        </p:nvPicPr>
        <p:blipFill rotWithShape="1">
          <a:blip r:embed="rId3"/>
          <a:srcRect t="49422"/>
          <a:stretch/>
        </p:blipFill>
        <p:spPr>
          <a:xfrm>
            <a:off x="1616893" y="1486483"/>
            <a:ext cx="4071887" cy="3087591"/>
          </a:xfrm>
          <a:prstGeom prst="rect">
            <a:avLst/>
          </a:prstGeom>
        </p:spPr>
      </p:pic>
      <p:sp>
        <p:nvSpPr>
          <p:cNvPr id="18" name="TextBox 17">
            <a:extLst>
              <a:ext uri="{FF2B5EF4-FFF2-40B4-BE49-F238E27FC236}">
                <a16:creationId xmlns:a16="http://schemas.microsoft.com/office/drawing/2014/main" id="{4A500E4A-210D-481F-BFB3-C37A1D52E9B8}"/>
              </a:ext>
            </a:extLst>
          </p:cNvPr>
          <p:cNvSpPr txBox="1"/>
          <p:nvPr/>
        </p:nvSpPr>
        <p:spPr>
          <a:xfrm>
            <a:off x="1616893" y="4703596"/>
            <a:ext cx="4116681" cy="369322"/>
          </a:xfrm>
          <a:prstGeom prst="rect">
            <a:avLst/>
          </a:prstGeom>
          <a:noFill/>
        </p:spPr>
        <p:txBody>
          <a:bodyPr wrap="square" lIns="109718" tIns="54859" rIns="109718" bIns="54859" rtlCol="0">
            <a:spAutoFit/>
          </a:bodyPr>
          <a:lstStyle/>
          <a:p>
            <a:pPr algn="ctr"/>
            <a:r>
              <a:rPr lang="en-US" sz="1680" dirty="0">
                <a:solidFill>
                  <a:schemeClr val="bg1"/>
                </a:solidFill>
                <a:latin typeface="Calibri"/>
                <a:cs typeface="Calibri"/>
              </a:rPr>
              <a:t>What we often see in stadium lighting</a:t>
            </a:r>
            <a:endParaRPr lang="en-US" sz="1320" dirty="0">
              <a:solidFill>
                <a:schemeClr val="bg1"/>
              </a:solidFill>
              <a:latin typeface="Calibri"/>
              <a:cs typeface="Calibri"/>
            </a:endParaRPr>
          </a:p>
        </p:txBody>
      </p:sp>
      <p:sp>
        <p:nvSpPr>
          <p:cNvPr id="19" name="TextBox 18">
            <a:extLst>
              <a:ext uri="{FF2B5EF4-FFF2-40B4-BE49-F238E27FC236}">
                <a16:creationId xmlns:a16="http://schemas.microsoft.com/office/drawing/2014/main" id="{A70DE5EF-7F0E-45DD-8E51-7A61D91BEF0F}"/>
              </a:ext>
            </a:extLst>
          </p:cNvPr>
          <p:cNvSpPr txBox="1"/>
          <p:nvPr/>
        </p:nvSpPr>
        <p:spPr>
          <a:xfrm>
            <a:off x="6643991" y="4703596"/>
            <a:ext cx="4116681" cy="627854"/>
          </a:xfrm>
          <a:prstGeom prst="rect">
            <a:avLst/>
          </a:prstGeom>
          <a:noFill/>
        </p:spPr>
        <p:txBody>
          <a:bodyPr wrap="square" lIns="109718" tIns="54859" rIns="109718" bIns="54859" rtlCol="0">
            <a:spAutoFit/>
          </a:bodyPr>
          <a:lstStyle/>
          <a:p>
            <a:pPr algn="ctr"/>
            <a:r>
              <a:rPr lang="en-US" sz="1680" dirty="0">
                <a:solidFill>
                  <a:schemeClr val="bg1"/>
                </a:solidFill>
                <a:latin typeface="Calibri"/>
                <a:cs typeface="Calibri"/>
              </a:rPr>
              <a:t>The MUSCO Lighting technology we are installing</a:t>
            </a:r>
            <a:endParaRPr lang="en-US" sz="1320" dirty="0">
              <a:solidFill>
                <a:schemeClr val="bg1"/>
              </a:solidFill>
              <a:latin typeface="Calibri"/>
              <a:cs typeface="Calibri"/>
            </a:endParaRPr>
          </a:p>
        </p:txBody>
      </p:sp>
      <p:pic>
        <p:nvPicPr>
          <p:cNvPr id="20" name="Picture 2">
            <a:extLst>
              <a:ext uri="{FF2B5EF4-FFF2-40B4-BE49-F238E27FC236}">
                <a16:creationId xmlns:a16="http://schemas.microsoft.com/office/drawing/2014/main" id="{13D54250-824B-45EC-90D0-F8DBA35934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4055" y="185469"/>
            <a:ext cx="1957991" cy="123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7B25964A-B27E-4425-BAF1-A3176D0E1FD8}"/>
              </a:ext>
            </a:extLst>
          </p:cNvPr>
          <p:cNvSpPr txBox="1"/>
          <p:nvPr/>
        </p:nvSpPr>
        <p:spPr>
          <a:xfrm>
            <a:off x="897748" y="5387533"/>
            <a:ext cx="10687895" cy="387788"/>
          </a:xfrm>
          <a:prstGeom prst="rect">
            <a:avLst/>
          </a:prstGeom>
          <a:noFill/>
        </p:spPr>
        <p:txBody>
          <a:bodyPr wrap="square" lIns="109718" tIns="54859" rIns="109718" bIns="54859" rtlCol="0">
            <a:spAutoFit/>
          </a:bodyPr>
          <a:lstStyle/>
          <a:p>
            <a:r>
              <a:rPr lang="en-US" dirty="0">
                <a:solidFill>
                  <a:schemeClr val="bg1"/>
                </a:solidFill>
                <a:latin typeface="Calibri"/>
                <a:cs typeface="Calibri"/>
              </a:rPr>
              <a:t>UDSD’s Lighting Plan was reviewed and approved by the authorities.</a:t>
            </a:r>
          </a:p>
        </p:txBody>
      </p:sp>
      <p:sp>
        <p:nvSpPr>
          <p:cNvPr id="23" name="TextBox 22">
            <a:extLst>
              <a:ext uri="{FF2B5EF4-FFF2-40B4-BE49-F238E27FC236}">
                <a16:creationId xmlns:a16="http://schemas.microsoft.com/office/drawing/2014/main" id="{0BE58ACE-E978-4523-879C-4B27F1A5001E}"/>
              </a:ext>
            </a:extLst>
          </p:cNvPr>
          <p:cNvSpPr txBox="1"/>
          <p:nvPr/>
        </p:nvSpPr>
        <p:spPr>
          <a:xfrm>
            <a:off x="897748" y="5738420"/>
            <a:ext cx="11194299" cy="941786"/>
          </a:xfrm>
          <a:prstGeom prst="rect">
            <a:avLst/>
          </a:prstGeom>
          <a:noFill/>
        </p:spPr>
        <p:txBody>
          <a:bodyPr wrap="square" lIns="109718" tIns="54859" rIns="109718" bIns="54859" rtlCol="0">
            <a:spAutoFit/>
          </a:bodyPr>
          <a:lstStyle/>
          <a:p>
            <a:r>
              <a:rPr lang="en-US" dirty="0">
                <a:solidFill>
                  <a:schemeClr val="bg1"/>
                </a:solidFill>
              </a:rPr>
              <a:t>Also regionally installed at Northern Lebanon, Milton HS, Cairn University, Pittston HS, Stony Creek Sports, Marple Newtown HS, Great Valley HS, Catasauqua HS, Council Rock South HS, West Chester East, Garden Spot HS, &amp; Holy Family</a:t>
            </a:r>
          </a:p>
        </p:txBody>
      </p:sp>
    </p:spTree>
    <p:extLst>
      <p:ext uri="{BB962C8B-B14F-4D97-AF65-F5344CB8AC3E}">
        <p14:creationId xmlns:p14="http://schemas.microsoft.com/office/powerpoint/2010/main" val="13077914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Community Impact – During Construction</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ext uri="{D42A27DB-BD31-4B8C-83A1-F6EECF244321}">
                <p14:modId xmlns:p14="http://schemas.microsoft.com/office/powerpoint/2010/main" val="2337038408"/>
              </p:ext>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1</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2</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3</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2128865"/>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8</a:t>
            </a:r>
          </a:p>
        </p:txBody>
      </p:sp>
      <p:sp>
        <p:nvSpPr>
          <p:cNvPr id="4" name="TextBox 3">
            <a:extLst>
              <a:ext uri="{FF2B5EF4-FFF2-40B4-BE49-F238E27FC236}">
                <a16:creationId xmlns:a16="http://schemas.microsoft.com/office/drawing/2014/main" id="{4FEE6B8A-7B22-4989-9670-75F407D68D09}"/>
              </a:ext>
            </a:extLst>
          </p:cNvPr>
          <p:cNvSpPr txBox="1"/>
          <p:nvPr/>
        </p:nvSpPr>
        <p:spPr>
          <a:xfrm>
            <a:off x="2461053" y="1843951"/>
            <a:ext cx="9580135" cy="317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Project Launch			</a:t>
            </a:r>
            <a:r>
              <a:rPr lang="en-US" sz="2000" b="1" dirty="0">
                <a:solidFill>
                  <a:srgbClr val="4D009A"/>
                </a:solidFill>
              </a:rPr>
              <a:t>March 2021	</a:t>
            </a:r>
          </a:p>
          <a:p>
            <a:pPr marL="0" marR="0" indent="0" algn="l" defTabSz="914400" rtl="0" fontAlgn="auto" latinLnBrk="0" hangingPunct="0">
              <a:lnSpc>
                <a:spcPct val="100000"/>
              </a:lnSpc>
              <a:spcBef>
                <a:spcPts val="0"/>
              </a:spcBef>
              <a:spcAft>
                <a:spcPts val="0"/>
              </a:spcAft>
              <a:buClrTx/>
              <a:buSzTx/>
              <a:buFontTx/>
              <a:buNone/>
              <a:tabLst/>
            </a:pPr>
            <a:endParaRPr lang="en-US" sz="2000" dirty="0">
              <a:solidFill>
                <a:srgbClr val="4D009A"/>
              </a:solidFill>
            </a:endParaRP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Estimated Construction Start	</a:t>
            </a:r>
            <a:r>
              <a:rPr lang="en-US" sz="2000" b="1" dirty="0">
                <a:solidFill>
                  <a:srgbClr val="4D009A"/>
                </a:solidFill>
              </a:rPr>
              <a:t>5/16/2022</a:t>
            </a:r>
            <a:r>
              <a:rPr lang="en-US" sz="2000" dirty="0">
                <a:solidFill>
                  <a:srgbClr val="4D009A"/>
                </a:solidFill>
              </a:rPr>
              <a:t> (Monday)</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				</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Field Project Timeline		“</a:t>
            </a:r>
            <a:r>
              <a:rPr lang="en-US" sz="2000" b="1" u="sng" dirty="0">
                <a:solidFill>
                  <a:srgbClr val="4D009A"/>
                </a:solidFill>
              </a:rPr>
              <a:t>Goal</a:t>
            </a:r>
            <a:r>
              <a:rPr lang="en-US" sz="2000" b="1" dirty="0">
                <a:solidFill>
                  <a:srgbClr val="4D009A"/>
                </a:solidFill>
              </a:rPr>
              <a:t>” of having the first football game in the Fall 2022</a:t>
            </a:r>
          </a:p>
          <a:p>
            <a:pPr marL="0" marR="0" indent="0" algn="l" defTabSz="914400" rtl="0" fontAlgn="auto" latinLnBrk="0" hangingPunct="0">
              <a:lnSpc>
                <a:spcPct val="100000"/>
              </a:lnSpc>
              <a:spcBef>
                <a:spcPts val="0"/>
              </a:spcBef>
              <a:spcAft>
                <a:spcPts val="0"/>
              </a:spcAft>
              <a:buClrTx/>
              <a:buSzTx/>
              <a:buFontTx/>
              <a:buNone/>
              <a:tabLst/>
            </a:pPr>
            <a:endParaRPr kumimoji="0" lang="en-US" sz="2000" i="0" u="none" strike="noStrike" cap="none" spc="0" normalizeH="0" baseline="0" dirty="0">
              <a:ln>
                <a:noFill/>
              </a:ln>
              <a:solidFill>
                <a:srgbClr val="4D009A"/>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Tracks Project Timeline		</a:t>
            </a:r>
            <a:r>
              <a:rPr lang="en-US" sz="2000" b="1" dirty="0">
                <a:solidFill>
                  <a:srgbClr val="4D009A"/>
                </a:solidFill>
              </a:rPr>
              <a:t>Late Fall 2022 or</a:t>
            </a:r>
          </a:p>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D009A"/>
                </a:solidFill>
                <a:effectLst/>
                <a:uFillTx/>
                <a:latin typeface="+mj-lt"/>
                <a:ea typeface="+mj-ea"/>
                <a:cs typeface="+mj-cs"/>
                <a:sym typeface="Calibri"/>
              </a:rPr>
              <a:t>				Before 2023 Track Season </a:t>
            </a:r>
          </a:p>
          <a:p>
            <a:pPr marL="0" marR="0" indent="0" algn="l" defTabSz="914400" rtl="0" fontAlgn="auto" latinLnBrk="0" hangingPunct="0">
              <a:lnSpc>
                <a:spcPct val="100000"/>
              </a:lnSpc>
              <a:spcBef>
                <a:spcPts val="0"/>
              </a:spcBef>
              <a:spcAft>
                <a:spcPts val="0"/>
              </a:spcAft>
              <a:buClrTx/>
              <a:buSzTx/>
              <a:buFontTx/>
              <a:buNone/>
              <a:tabLst/>
            </a:pPr>
            <a:endParaRPr kumimoji="0" lang="en-US" sz="2000" i="0" u="none" strike="noStrike" cap="none" spc="0" normalizeH="0" baseline="0" dirty="0">
              <a:ln>
                <a:noFill/>
              </a:ln>
              <a:solidFill>
                <a:srgbClr val="4D009A"/>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4D009A"/>
                </a:solidFill>
                <a:effectLst/>
                <a:uFillTx/>
                <a:latin typeface="+mj-lt"/>
                <a:ea typeface="+mj-ea"/>
                <a:cs typeface="+mj-cs"/>
                <a:sym typeface="Calibri"/>
              </a:rPr>
              <a:t>Usual Operating Hours		</a:t>
            </a:r>
            <a:r>
              <a:rPr kumimoji="0" lang="en-US" sz="2000" b="1" i="0" u="none" strike="noStrike" cap="none" spc="0" normalizeH="0" baseline="0" dirty="0">
                <a:ln>
                  <a:noFill/>
                </a:ln>
                <a:solidFill>
                  <a:srgbClr val="4D009A"/>
                </a:solidFill>
                <a:effectLst/>
                <a:uFillTx/>
                <a:latin typeface="+mj-lt"/>
                <a:ea typeface="+mj-ea"/>
                <a:cs typeface="+mj-cs"/>
                <a:sym typeface="Calibri"/>
              </a:rPr>
              <a:t>7 AM – 4 PM (Occasional Weekends)</a:t>
            </a:r>
          </a:p>
        </p:txBody>
      </p:sp>
      <p:pic>
        <p:nvPicPr>
          <p:cNvPr id="5" name="Picture 4">
            <a:extLst>
              <a:ext uri="{FF2B5EF4-FFF2-40B4-BE49-F238E27FC236}">
                <a16:creationId xmlns:a16="http://schemas.microsoft.com/office/drawing/2014/main" id="{9E70F674-799A-492A-BA0C-AC980F50C3E8}"/>
              </a:ext>
            </a:extLst>
          </p:cNvPr>
          <p:cNvPicPr>
            <a:picLocks noChangeAspect="1"/>
          </p:cNvPicPr>
          <p:nvPr/>
        </p:nvPicPr>
        <p:blipFill rotWithShape="1">
          <a:blip r:embed="rId4"/>
          <a:srcRect l="18181" t="45945" r="74840" b="30138"/>
          <a:stretch/>
        </p:blipFill>
        <p:spPr>
          <a:xfrm>
            <a:off x="452436" y="5138100"/>
            <a:ext cx="1348031" cy="1299210"/>
          </a:xfrm>
          <a:prstGeom prst="rect">
            <a:avLst/>
          </a:prstGeom>
        </p:spPr>
      </p:pic>
      <p:sp>
        <p:nvSpPr>
          <p:cNvPr id="6" name="TextBox 5">
            <a:extLst>
              <a:ext uri="{FF2B5EF4-FFF2-40B4-BE49-F238E27FC236}">
                <a16:creationId xmlns:a16="http://schemas.microsoft.com/office/drawing/2014/main" id="{9F6D4CFD-BBE4-4CA1-A274-3C998DE53E4A}"/>
              </a:ext>
            </a:extLst>
          </p:cNvPr>
          <p:cNvSpPr txBox="1"/>
          <p:nvPr/>
        </p:nvSpPr>
        <p:spPr>
          <a:xfrm>
            <a:off x="2532936" y="5559047"/>
            <a:ext cx="9580135"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0000"/>
                </a:solidFill>
                <a:effectLst/>
                <a:uFillTx/>
                <a:latin typeface="+mj-lt"/>
                <a:ea typeface="+mj-ea"/>
                <a:cs typeface="+mj-cs"/>
                <a:sym typeface="Calibri"/>
              </a:rPr>
              <a:t>Disclaimer: </a:t>
            </a:r>
          </a:p>
          <a:p>
            <a:pPr marL="0" marR="0" indent="0" algn="l" defTabSz="914400" rtl="0" fontAlgn="auto" latinLnBrk="0" hangingPunct="0">
              <a:lnSpc>
                <a:spcPct val="100000"/>
              </a:lnSpc>
              <a:spcBef>
                <a:spcPts val="0"/>
              </a:spcBef>
              <a:spcAft>
                <a:spcPts val="0"/>
              </a:spcAft>
              <a:buClrTx/>
              <a:buSzTx/>
              <a:buFontTx/>
              <a:buNone/>
              <a:tabLst/>
            </a:pPr>
            <a:r>
              <a:rPr kumimoji="0" lang="en-US" sz="2000" b="0" i="0" u="sng" strike="noStrike" cap="none" spc="0" normalizeH="0" baseline="0" dirty="0">
                <a:ln>
                  <a:noFill/>
                </a:ln>
                <a:solidFill>
                  <a:srgbClr val="000000"/>
                </a:solidFill>
                <a:effectLst/>
                <a:uFillTx/>
                <a:latin typeface="+mj-lt"/>
                <a:ea typeface="+mj-ea"/>
                <a:cs typeface="+mj-cs"/>
                <a:sym typeface="Calibri"/>
              </a:rPr>
              <a:t>Ther</a:t>
            </a:r>
            <a:r>
              <a:rPr lang="en-US" sz="2000" u="sng" dirty="0"/>
              <a:t>e is a major shortage of labor, equipment and materials in the construction industry!!!</a:t>
            </a:r>
          </a:p>
          <a:p>
            <a:pPr marL="0" marR="0" indent="0" algn="l" defTabSz="914400" rtl="0" fontAlgn="auto" latinLnBrk="0" hangingPunct="0">
              <a:lnSpc>
                <a:spcPct val="100000"/>
              </a:lnSpc>
              <a:spcBef>
                <a:spcPts val="0"/>
              </a:spcBef>
              <a:spcAft>
                <a:spcPts val="0"/>
              </a:spcAft>
              <a:buClrTx/>
              <a:buSzTx/>
              <a:buFontTx/>
              <a:buNone/>
              <a:tabLst/>
            </a:pPr>
            <a:r>
              <a:rPr lang="en-US" sz="2000" u="sng" dirty="0"/>
              <a:t>We may experience further delays.</a:t>
            </a:r>
            <a:endParaRPr kumimoji="0" lang="en-US" sz="2000" b="0" i="0" u="sng"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32121923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22195</TotalTime>
  <Words>751</Words>
  <Application>Microsoft Office PowerPoint</Application>
  <PresentationFormat>Widescreen</PresentationFormat>
  <Paragraphs>164</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Helvetica</vt:lpstr>
      <vt:lpstr>Helvetica Neue</vt:lpstr>
      <vt:lpstr>Times New Roman</vt:lpstr>
      <vt:lpstr>Office Theme</vt:lpstr>
      <vt:lpstr>UPPER DARBY SCHOOL DISTRICT  Beverly Hills Middle School – Track and Field Project Community Meeting @ Beverly Hills Middle School Lobby  May 11, 2022</vt:lpstr>
      <vt:lpstr>Why are we doing this?</vt:lpstr>
      <vt:lpstr>Why are we doing this?</vt:lpstr>
      <vt:lpstr>Scope of Work (Front Field Marking)</vt:lpstr>
      <vt:lpstr>Scope of Work (Back Track Marking)</vt:lpstr>
      <vt:lpstr>Beverly Hills Projects  Renderings</vt:lpstr>
      <vt:lpstr>Scope of Work – Field and Track Materials</vt:lpstr>
      <vt:lpstr>PowerPoint Presentation</vt:lpstr>
      <vt:lpstr>Community Impact – During Construction</vt:lpstr>
      <vt:lpstr>Construction Logistics</vt:lpstr>
      <vt:lpstr>Construction Logistics</vt:lpstr>
      <vt:lpstr>Community Impact – After Construction</vt:lpstr>
      <vt:lpstr>One More Thing (Drexel Hill MS)</vt:lpstr>
      <vt:lpstr>Thank you for coming!  Continue sharing your questions and concerns to Marvin Lee @ MLee@Upperdarbysd.org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DARBY PRESENTATION TITLE HERE</dc:title>
  <dc:creator>Patrick Grant</dc:creator>
  <cp:lastModifiedBy>Marvin Lee</cp:lastModifiedBy>
  <cp:revision>352</cp:revision>
  <cp:lastPrinted>2020-09-22T15:50:27Z</cp:lastPrinted>
  <dcterms:modified xsi:type="dcterms:W3CDTF">2022-05-11T19:23:15Z</dcterms:modified>
</cp:coreProperties>
</file>